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sldIdLst>
    <p:sldId id="529" r:id="rId2"/>
    <p:sldId id="621" r:id="rId3"/>
    <p:sldId id="632" r:id="rId4"/>
    <p:sldId id="633" r:id="rId5"/>
    <p:sldId id="571" r:id="rId6"/>
    <p:sldId id="628" r:id="rId7"/>
    <p:sldId id="629" r:id="rId8"/>
    <p:sldId id="641" r:id="rId9"/>
    <p:sldId id="642" r:id="rId10"/>
    <p:sldId id="643" r:id="rId11"/>
    <p:sldId id="644" r:id="rId12"/>
    <p:sldId id="654" r:id="rId13"/>
    <p:sldId id="655" r:id="rId14"/>
    <p:sldId id="656" r:id="rId15"/>
    <p:sldId id="622" r:id="rId16"/>
    <p:sldId id="634" r:id="rId17"/>
    <p:sldId id="636" r:id="rId18"/>
    <p:sldId id="637" r:id="rId19"/>
    <p:sldId id="662" r:id="rId20"/>
    <p:sldId id="652" r:id="rId21"/>
    <p:sldId id="663" r:id="rId22"/>
    <p:sldId id="624" r:id="rId23"/>
    <p:sldId id="664" r:id="rId24"/>
    <p:sldId id="667" r:id="rId25"/>
    <p:sldId id="582" r:id="rId26"/>
    <p:sldId id="657" r:id="rId27"/>
    <p:sldId id="659" r:id="rId28"/>
    <p:sldId id="658" r:id="rId29"/>
    <p:sldId id="660" r:id="rId30"/>
    <p:sldId id="640" r:id="rId31"/>
    <p:sldId id="661" r:id="rId32"/>
    <p:sldId id="585" r:id="rId33"/>
    <p:sldId id="631" r:id="rId34"/>
    <p:sldId id="638" r:id="rId35"/>
    <p:sldId id="639" r:id="rId36"/>
    <p:sldId id="1466" r:id="rId37"/>
    <p:sldId id="1463" r:id="rId3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1E177C"/>
    <a:srgbClr val="762416"/>
    <a:srgbClr val="EA968D"/>
    <a:srgbClr val="9290EA"/>
    <a:srgbClr val="FF0000"/>
    <a:srgbClr val="1A17A5"/>
    <a:srgbClr val="891637"/>
    <a:srgbClr val="CC0099"/>
    <a:srgbClr val="7414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498"/>
    <p:restoredTop sz="76309" autoAdjust="0"/>
  </p:normalViewPr>
  <p:slideViewPr>
    <p:cSldViewPr>
      <p:cViewPr varScale="1">
        <p:scale>
          <a:sx n="95" d="100"/>
          <a:sy n="95" d="100"/>
        </p:scale>
        <p:origin x="1784" y="17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B8A4AD-30BE-4EB0-88E7-04F008072919}" type="datetimeFigureOut">
              <a:rPr lang="en-CA" smtClean="0"/>
              <a:t>2021-10-04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8C13DC-EB30-4E7B-9A79-FF6A33A169F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72681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7DE5E11C-06A5-47B4-9150-823C84E42849}" type="slidenum">
              <a:rPr lang="en-US" smtClean="0"/>
              <a:pPr eaLnBrk="1" hangingPunct="1"/>
              <a:t>1</a:t>
            </a:fld>
            <a:endParaRPr lang="en-US"/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baseline="0" dirty="0"/>
          </a:p>
        </p:txBody>
      </p:sp>
    </p:spTree>
    <p:extLst>
      <p:ext uri="{BB962C8B-B14F-4D97-AF65-F5344CB8AC3E}">
        <p14:creationId xmlns:p14="http://schemas.microsoft.com/office/powerpoint/2010/main" val="31008224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43AA87-90BF-49A7-94A5-EF67FCE1416B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301110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43AA87-90BF-49A7-94A5-EF67FCE1416B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328314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43AA87-90BF-49A7-94A5-EF67FCE1416B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982864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43AA87-90BF-49A7-94A5-EF67FCE1416B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058389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43AA87-90BF-49A7-94A5-EF67FCE1416B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037938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43AA87-90BF-49A7-94A5-EF67FCE1416B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587262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43AA87-90BF-49A7-94A5-EF67FCE1416B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628599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43AA87-90BF-49A7-94A5-EF67FCE1416B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378838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43AA87-90BF-49A7-94A5-EF67FCE1416B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1564831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baseline="0" dirty="0"/>
              <a:t>Encryption has to be probabilistic.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43AA87-90BF-49A7-94A5-EF67FCE1416B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058160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43AA87-90BF-49A7-94A5-EF67FCE1416B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3889112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43AA87-90BF-49A7-94A5-EF67FCE1416B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5071079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43AA87-90BF-49A7-94A5-EF67FCE1416B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394408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43AA87-90BF-49A7-94A5-EF67FCE1416B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365924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baseline="0" dirty="0"/>
              <a:t>Proof by </a:t>
            </a:r>
            <a:r>
              <a:rPr lang="en-US" baseline="0" dirty="0" err="1"/>
              <a:t>hybrud</a:t>
            </a:r>
            <a:r>
              <a:rPr lang="en-US" baseline="0" dirty="0"/>
              <a:t> argument</a:t>
            </a:r>
          </a:p>
          <a:p>
            <a:pPr marL="228600" indent="-228600">
              <a:buAutoNum type="arabicPeriod"/>
            </a:pPr>
            <a:r>
              <a:rPr lang="en-US" baseline="0" dirty="0"/>
              <a:t>It is crucial that this is a public key scheme.  For secret key schemes this theorem is simply not true. Think one-time pad.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43AA87-90BF-49A7-94A5-EF67FCE1416B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756618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43AA87-90BF-49A7-94A5-EF67FCE1416B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5740899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43AA87-90BF-49A7-94A5-EF67FCE1416B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1780847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43AA87-90BF-49A7-94A5-EF67FCE1416B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8885766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43AA87-90BF-49A7-94A5-EF67FCE1416B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0253822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43AA87-90BF-49A7-94A5-EF67FCE1416B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564764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43AA87-90BF-49A7-94A5-EF67FCE1416B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950600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43AA87-90BF-49A7-94A5-EF67FCE1416B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8641538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43AA87-90BF-49A7-94A5-EF67FCE1416B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2475984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43AA87-90BF-49A7-94A5-EF67FCE1416B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5185768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43AA87-90BF-49A7-94A5-EF67FCE1416B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1003976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43AA87-90BF-49A7-94A5-EF67FCE1416B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4570540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43AA87-90BF-49A7-94A5-EF67FCE1416B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8331087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43AA87-90BF-49A7-94A5-EF67FCE1416B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1221289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43AA87-90BF-49A7-94A5-EF67FCE1416B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4755522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43AA87-90BF-49A7-94A5-EF67FCE1416B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207980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43AA87-90BF-49A7-94A5-EF67FCE1416B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32147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43AA87-90BF-49A7-94A5-EF67FCE1416B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577379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43AA87-90BF-49A7-94A5-EF67FCE1416B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884252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43AA87-90BF-49A7-94A5-EF67FCE1416B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994990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43AA87-90BF-49A7-94A5-EF67FCE1416B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12571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43AA87-90BF-49A7-94A5-EF67FCE1416B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40009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B9363-F440-4E1D-B0AF-94655AD61F33}" type="datetimeFigureOut">
              <a:rPr lang="en-CA" smtClean="0"/>
              <a:t>2021-10-04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E53B9-1987-4B63-835A-50030CAE541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0747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B9363-F440-4E1D-B0AF-94655AD61F33}" type="datetimeFigureOut">
              <a:rPr lang="en-CA" smtClean="0"/>
              <a:t>2021-10-04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E53B9-1987-4B63-835A-50030CAE541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781474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B9363-F440-4E1D-B0AF-94655AD61F33}" type="datetimeFigureOut">
              <a:rPr lang="en-CA" smtClean="0"/>
              <a:t>2021-10-04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E53B9-1987-4B63-835A-50030CAE541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399751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B9363-F440-4E1D-B0AF-94655AD61F33}" type="datetimeFigureOut">
              <a:rPr lang="en-CA" smtClean="0"/>
              <a:t>2021-10-04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E53B9-1987-4B63-835A-50030CAE541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34071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B9363-F440-4E1D-B0AF-94655AD61F33}" type="datetimeFigureOut">
              <a:rPr lang="en-CA" smtClean="0"/>
              <a:t>2021-10-04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E53B9-1987-4B63-835A-50030CAE541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408289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B9363-F440-4E1D-B0AF-94655AD61F33}" type="datetimeFigureOut">
              <a:rPr lang="en-CA" smtClean="0"/>
              <a:t>2021-10-04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E53B9-1987-4B63-835A-50030CAE541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412741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B9363-F440-4E1D-B0AF-94655AD61F33}" type="datetimeFigureOut">
              <a:rPr lang="en-CA" smtClean="0"/>
              <a:t>2021-10-04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E53B9-1987-4B63-835A-50030CAE541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620284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B9363-F440-4E1D-B0AF-94655AD61F33}" type="datetimeFigureOut">
              <a:rPr lang="en-CA" smtClean="0"/>
              <a:t>2021-10-04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E53B9-1987-4B63-835A-50030CAE541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636054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B9363-F440-4E1D-B0AF-94655AD61F33}" type="datetimeFigureOut">
              <a:rPr lang="en-CA" smtClean="0"/>
              <a:t>2021-10-04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E53B9-1987-4B63-835A-50030CAE541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865825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B9363-F440-4E1D-B0AF-94655AD61F33}" type="datetimeFigureOut">
              <a:rPr lang="en-CA" smtClean="0"/>
              <a:t>2021-10-04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E53B9-1987-4B63-835A-50030CAE541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741089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B9363-F440-4E1D-B0AF-94655AD61F33}" type="datetimeFigureOut">
              <a:rPr lang="en-CA" smtClean="0"/>
              <a:t>2021-10-04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E53B9-1987-4B63-835A-50030CAE541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575395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DB9363-F440-4E1D-B0AF-94655AD61F33}" type="datetimeFigureOut">
              <a:rPr lang="en-CA" smtClean="0"/>
              <a:t>2021-10-04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2E53B9-1987-4B63-835A-50030CAE541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947680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.jpe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14.png"/><Relationship Id="rId10" Type="http://schemas.openxmlformats.org/officeDocument/2006/relationships/image" Target="../media/image7.jpg"/><Relationship Id="rId4" Type="http://schemas.openxmlformats.org/officeDocument/2006/relationships/image" Target="../media/image2.jpeg"/><Relationship Id="rId9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9" Type="http://schemas.openxmlformats.org/officeDocument/2006/relationships/image" Target="../media/image2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5.png"/><Relationship Id="rId4" Type="http://schemas.openxmlformats.org/officeDocument/2006/relationships/image" Target="../media/image2.jpe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3.png"/><Relationship Id="rId3" Type="http://schemas.openxmlformats.org/officeDocument/2006/relationships/image" Target="../media/image21.png"/><Relationship Id="rId7" Type="http://schemas.openxmlformats.org/officeDocument/2006/relationships/image" Target="../media/image37.png"/><Relationship Id="rId12" Type="http://schemas.openxmlformats.org/officeDocument/2006/relationships/image" Target="../media/image4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0" Type="http://schemas.openxmlformats.org/officeDocument/2006/relationships/image" Target="../media/image40.png"/><Relationship Id="rId4" Type="http://schemas.openxmlformats.org/officeDocument/2006/relationships/image" Target="../media/image22.png"/><Relationship Id="rId9" Type="http://schemas.openxmlformats.org/officeDocument/2006/relationships/image" Target="../media/image39.png"/><Relationship Id="rId1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54.png"/><Relationship Id="rId3" Type="http://schemas.openxmlformats.org/officeDocument/2006/relationships/image" Target="../media/image21.png"/><Relationship Id="rId7" Type="http://schemas.openxmlformats.org/officeDocument/2006/relationships/image" Target="../media/image48.png"/><Relationship Id="rId12" Type="http://schemas.openxmlformats.org/officeDocument/2006/relationships/image" Target="../media/image5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5" Type="http://schemas.openxmlformats.org/officeDocument/2006/relationships/image" Target="../media/image46.png"/><Relationship Id="rId10" Type="http://schemas.openxmlformats.org/officeDocument/2006/relationships/image" Target="../media/image51.png"/><Relationship Id="rId4" Type="http://schemas.openxmlformats.org/officeDocument/2006/relationships/image" Target="../media/image22.png"/><Relationship Id="rId9" Type="http://schemas.openxmlformats.org/officeDocument/2006/relationships/image" Target="../media/image5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21.png"/><Relationship Id="rId7" Type="http://schemas.openxmlformats.org/officeDocument/2006/relationships/image" Target="../media/image48.png"/><Relationship Id="rId12" Type="http://schemas.openxmlformats.org/officeDocument/2006/relationships/image" Target="../media/image5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11" Type="http://schemas.openxmlformats.org/officeDocument/2006/relationships/image" Target="../media/image56.png"/><Relationship Id="rId5" Type="http://schemas.openxmlformats.org/officeDocument/2006/relationships/image" Target="../media/image46.png"/><Relationship Id="rId10" Type="http://schemas.openxmlformats.org/officeDocument/2006/relationships/image" Target="../media/image51.png"/><Relationship Id="rId4" Type="http://schemas.openxmlformats.org/officeDocument/2006/relationships/image" Target="../media/image22.png"/><Relationship Id="rId9" Type="http://schemas.openxmlformats.org/officeDocument/2006/relationships/image" Target="../media/image5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openxmlformats.org/officeDocument/2006/relationships/image" Target="NUL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emf"/><Relationship Id="rId4" Type="http://schemas.openxmlformats.org/officeDocument/2006/relationships/image" Target="../media/image4.e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.jpe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2.jpeg"/><Relationship Id="rId9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.jpeg"/><Relationship Id="rId7" Type="http://schemas.openxmlformats.org/officeDocument/2006/relationships/image" Target="../media/image11.png"/><Relationship Id="rId12" Type="http://schemas.openxmlformats.org/officeDocument/2006/relationships/image" Target="../media/image6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8.png"/><Relationship Id="rId5" Type="http://schemas.openxmlformats.org/officeDocument/2006/relationships/image" Target="../media/image14.png"/><Relationship Id="rId10" Type="http://schemas.openxmlformats.org/officeDocument/2006/relationships/image" Target="../media/image17.png"/><Relationship Id="rId4" Type="http://schemas.openxmlformats.org/officeDocument/2006/relationships/image" Target="../media/image2.jpeg"/><Relationship Id="rId9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.jpe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2.jpeg"/><Relationship Id="rId9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36"/>
          <p:cNvSpPr>
            <a:spLocks noChangeArrowheads="1"/>
          </p:cNvSpPr>
          <p:nvPr/>
        </p:nvSpPr>
        <p:spPr bwMode="auto">
          <a:xfrm>
            <a:off x="396652" y="1268760"/>
            <a:ext cx="8458200" cy="17099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 eaLnBrk="0" hangingPunct="0"/>
            <a:r>
              <a:rPr lang="en-US" sz="4400" b="1" dirty="0">
                <a:solidFill>
                  <a:srgbClr val="1A17A5"/>
                </a:solidFill>
                <a:latin typeface="Calibri" pitchFamily="34" charset="0"/>
              </a:rPr>
              <a:t>MIT 6.875</a:t>
            </a:r>
          </a:p>
        </p:txBody>
      </p:sp>
      <p:sp>
        <p:nvSpPr>
          <p:cNvPr id="2051" name="Rectangle 5"/>
          <p:cNvSpPr>
            <a:spLocks noChangeArrowheads="1"/>
          </p:cNvSpPr>
          <p:nvPr/>
        </p:nvSpPr>
        <p:spPr bwMode="auto">
          <a:xfrm>
            <a:off x="1360884" y="4096544"/>
            <a:ext cx="64008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lnSpc>
                <a:spcPct val="90000"/>
              </a:lnSpc>
              <a:spcBef>
                <a:spcPct val="20000"/>
              </a:spcBef>
            </a:pPr>
            <a:r>
              <a:rPr lang="en-US" sz="4000" b="1" dirty="0">
                <a:solidFill>
                  <a:srgbClr val="891637"/>
                </a:solidFill>
                <a:latin typeface="Calibri" pitchFamily="34" charset="0"/>
              </a:rPr>
              <a:t>Lecture 8</a:t>
            </a:r>
          </a:p>
        </p:txBody>
      </p:sp>
      <p:sp>
        <p:nvSpPr>
          <p:cNvPr id="2052" name="Rectangle 5"/>
          <p:cNvSpPr>
            <a:spLocks noChangeArrowheads="1"/>
          </p:cNvSpPr>
          <p:nvPr/>
        </p:nvSpPr>
        <p:spPr bwMode="auto">
          <a:xfrm>
            <a:off x="1094184" y="3410744"/>
            <a:ext cx="69342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lnSpc>
                <a:spcPct val="90000"/>
              </a:lnSpc>
              <a:spcBef>
                <a:spcPct val="20000"/>
              </a:spcBef>
            </a:pPr>
            <a:r>
              <a:rPr lang="en-US" sz="4000" b="1" dirty="0">
                <a:solidFill>
                  <a:srgbClr val="891637"/>
                </a:solidFill>
                <a:latin typeface="Calibri" pitchFamily="34" charset="0"/>
              </a:rPr>
              <a:t>Foundations of Cryptography</a:t>
            </a:r>
          </a:p>
        </p:txBody>
      </p:sp>
    </p:spTree>
    <p:extLst>
      <p:ext uri="{BB962C8B-B14F-4D97-AF65-F5344CB8AC3E}">
        <p14:creationId xmlns:p14="http://schemas.microsoft.com/office/powerpoint/2010/main" val="64791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1">
            <a:extLst>
              <a:ext uri="{FF2B5EF4-FFF2-40B4-BE49-F238E27FC236}">
                <a16:creationId xmlns:a16="http://schemas.microsoft.com/office/drawing/2014/main" id="{D0BCA042-7756-9C4E-952E-DD3DD09C5B5A}"/>
              </a:ext>
            </a:extLst>
          </p:cNvPr>
          <p:cNvSpPr txBox="1">
            <a:spLocks/>
          </p:cNvSpPr>
          <p:nvPr/>
        </p:nvSpPr>
        <p:spPr>
          <a:xfrm>
            <a:off x="20543" y="476672"/>
            <a:ext cx="8712968" cy="792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rgbClr val="891637"/>
                </a:solidFill>
                <a:latin typeface="Calibri" panose="020F0502020204030204" pitchFamily="34" charset="0"/>
                <a:ea typeface="Cambria Math" pitchFamily="18" charset="0"/>
                <a:cs typeface="Arial Unicode MS" pitchFamily="34" charset="-128"/>
              </a:rPr>
              <a:t>Merkle’s Idea</a:t>
            </a:r>
            <a:endParaRPr lang="en-US" sz="2400" i="1" dirty="0">
              <a:solidFill>
                <a:srgbClr val="891637"/>
              </a:solidFill>
              <a:latin typeface="Calibri" panose="020F0502020204030204" pitchFamily="34" charset="0"/>
              <a:ea typeface="Cambria Math" pitchFamily="18" charset="0"/>
              <a:cs typeface="Arial Unicode MS" pitchFamily="34" charset="-128"/>
            </a:endParaRPr>
          </a:p>
        </p:txBody>
      </p:sp>
      <p:pic>
        <p:nvPicPr>
          <p:cNvPr id="4" name="Picture 3" descr="https://encrypted-tbn1.gstatic.com/images?q=tbn:ANd9GcRMqz810dqY5w4yvvGMx0LZ98j9pT_RRanjEhtqGQxcgqYwtJbx">
            <a:extLst>
              <a:ext uri="{FF2B5EF4-FFF2-40B4-BE49-F238E27FC236}">
                <a16:creationId xmlns:a16="http://schemas.microsoft.com/office/drawing/2014/main" id="{53DDE9FF-9404-DA42-B832-88A89D77C2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68" y="1863935"/>
            <a:ext cx="1647972" cy="1647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4573647-B1BC-5340-A540-2702B05758BC}"/>
              </a:ext>
            </a:extLst>
          </p:cNvPr>
          <p:cNvCxnSpPr/>
          <p:nvPr/>
        </p:nvCxnSpPr>
        <p:spPr>
          <a:xfrm>
            <a:off x="2396807" y="2230958"/>
            <a:ext cx="3960440" cy="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headEnd type="none"/>
            <a:tailEnd type="arrow"/>
          </a:ln>
          <a:effectLst/>
        </p:spPr>
      </p:cxnSp>
      <p:pic>
        <p:nvPicPr>
          <p:cNvPr id="6" name="Picture 4" descr="https://encrypted-tbn3.gstatic.com/images?q=tbn:ANd9GcSRoJblC7gZo6LVPNnJ-9PTS0ivFVMUVbOYWggxnyWgybZquE070Q">
            <a:extLst>
              <a:ext uri="{FF2B5EF4-FFF2-40B4-BE49-F238E27FC236}">
                <a16:creationId xmlns:a16="http://schemas.microsoft.com/office/drawing/2014/main" id="{D11F9B7C-BC4E-9B4A-85CC-6E35170E4C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6258" y="1871756"/>
            <a:ext cx="1016248" cy="1652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3">
                <a:extLst>
                  <a:ext uri="{FF2B5EF4-FFF2-40B4-BE49-F238E27FC236}">
                    <a16:creationId xmlns:a16="http://schemas.microsoft.com/office/drawing/2014/main" id="{653AC8D5-3AF0-9F48-A808-ACE0B7B28712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6372200" y="116632"/>
                <a:ext cx="2844824" cy="523846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US" sz="1800" dirty="0">
                    <a:latin typeface="+mn-lt"/>
                    <a:ea typeface="American Typewriter" charset="0"/>
                    <a:cs typeface="American Typewriter" charset="0"/>
                  </a:rPr>
                  <a:t>Assume that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  <a:ea typeface="American Typewriter" charset="0"/>
                        <a:cs typeface="American Typewriter" charset="0"/>
                      </a:rPr>
                      <m:t>𝐻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American Typewriter" charset="0"/>
                        <a:cs typeface="American Typewriter" charset="0"/>
                      </a:rPr>
                      <m:t>: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→[</m:t>
                    </m:r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1800" dirty="0">
                    <a:latin typeface="+mn-lt"/>
                    <a:ea typeface="American Typewriter" charset="0"/>
                    <a:cs typeface="American Typewriter" charset="0"/>
                  </a:rPr>
                  <a:t> is an injective OWF.</a:t>
                </a:r>
              </a:p>
            </p:txBody>
          </p:sp>
        </mc:Choice>
        <mc:Fallback xmlns="">
          <p:sp>
            <p:nvSpPr>
              <p:cNvPr id="7" name="Rectangle 63">
                <a:extLst>
                  <a:ext uri="{FF2B5EF4-FFF2-40B4-BE49-F238E27FC236}">
                    <a16:creationId xmlns:a16="http://schemas.microsoft.com/office/drawing/2014/main" id="{653AC8D5-3AF0-9F48-A808-ACE0B7B287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2200" y="116632"/>
                <a:ext cx="2844824" cy="523846"/>
              </a:xfrm>
              <a:prstGeom prst="rect">
                <a:avLst/>
              </a:prstGeom>
              <a:blipFill>
                <a:blip r:embed="rId5"/>
                <a:stretch>
                  <a:fillRect l="-1778" t="-14286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63">
                <a:extLst>
                  <a:ext uri="{FF2B5EF4-FFF2-40B4-BE49-F238E27FC236}">
                    <a16:creationId xmlns:a16="http://schemas.microsoft.com/office/drawing/2014/main" id="{DE87C6D4-C3E1-A94F-B294-ED0DCFB901BA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179512" y="3779424"/>
                <a:ext cx="3240360" cy="991318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US" sz="2800" dirty="0">
                    <a:latin typeface="+mn-lt"/>
                    <a:ea typeface="American Typewriter" charset="0"/>
                    <a:cs typeface="American Typewriter" charset="0"/>
                  </a:rPr>
                  <a:t>Pick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800" dirty="0">
                    <a:latin typeface="+mn-lt"/>
                    <a:ea typeface="American Typewriter" charset="0"/>
                    <a:cs typeface="American Typewriter" charset="0"/>
                  </a:rPr>
                  <a:t> random numbers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800" dirty="0">
                    <a:latin typeface="+mn-lt"/>
                    <a:ea typeface="American Typewriter" charset="0"/>
                    <a:cs typeface="American Typewriter" charset="0"/>
                  </a:rPr>
                  <a:t> </a:t>
                </a:r>
              </a:p>
            </p:txBody>
          </p:sp>
        </mc:Choice>
        <mc:Fallback xmlns="">
          <p:sp>
            <p:nvSpPr>
              <p:cNvPr id="8" name="Rectangle 63">
                <a:extLst>
                  <a:ext uri="{FF2B5EF4-FFF2-40B4-BE49-F238E27FC236}">
                    <a16:creationId xmlns:a16="http://schemas.microsoft.com/office/drawing/2014/main" id="{DE87C6D4-C3E1-A94F-B294-ED0DCFB901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512" y="3779424"/>
                <a:ext cx="3240360" cy="991318"/>
              </a:xfrm>
              <a:prstGeom prst="rect">
                <a:avLst/>
              </a:prstGeom>
              <a:blipFill>
                <a:blip r:embed="rId6"/>
                <a:stretch>
                  <a:fillRect l="-3516" t="-3797" b="-139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63">
                <a:extLst>
                  <a:ext uri="{FF2B5EF4-FFF2-40B4-BE49-F238E27FC236}">
                    <a16:creationId xmlns:a16="http://schemas.microsoft.com/office/drawing/2014/main" id="{C6C5F283-E857-004C-A9AD-4E20977F10DD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6300192" y="3789040"/>
                <a:ext cx="3240360" cy="991318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US" sz="2800" dirty="0">
                    <a:latin typeface="+mn-lt"/>
                    <a:ea typeface="American Typewriter" charset="0"/>
                    <a:cs typeface="American Typewriter" charset="0"/>
                  </a:rPr>
                  <a:t>Pick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800" dirty="0">
                    <a:latin typeface="+mn-lt"/>
                    <a:ea typeface="American Typewriter" charset="0"/>
                    <a:cs typeface="American Typewriter" charset="0"/>
                  </a:rPr>
                  <a:t> random numbers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800" dirty="0">
                    <a:latin typeface="+mn-lt"/>
                    <a:ea typeface="American Typewriter" charset="0"/>
                    <a:cs typeface="American Typewriter" charset="0"/>
                  </a:rPr>
                  <a:t> </a:t>
                </a:r>
              </a:p>
            </p:txBody>
          </p:sp>
        </mc:Choice>
        <mc:Fallback xmlns="">
          <p:sp>
            <p:nvSpPr>
              <p:cNvPr id="9" name="Rectangle 63">
                <a:extLst>
                  <a:ext uri="{FF2B5EF4-FFF2-40B4-BE49-F238E27FC236}">
                    <a16:creationId xmlns:a16="http://schemas.microsoft.com/office/drawing/2014/main" id="{C6C5F283-E857-004C-A9AD-4E20977F10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0192" y="3789040"/>
                <a:ext cx="3240360" cy="991318"/>
              </a:xfrm>
              <a:prstGeom prst="rect">
                <a:avLst/>
              </a:prstGeom>
              <a:blipFill>
                <a:blip r:embed="rId7"/>
                <a:stretch>
                  <a:fillRect l="-3516" t="-2532" b="-139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0ABE6B9C-53D2-D649-A46B-31963A24E092}"/>
                  </a:ext>
                </a:extLst>
              </p:cNvPr>
              <p:cNvSpPr/>
              <p:nvPr/>
            </p:nvSpPr>
            <p:spPr>
              <a:xfrm>
                <a:off x="2555776" y="1628800"/>
                <a:ext cx="410625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sz="2800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𝑯</m:t>
                    </m:r>
                    <m:d>
                      <m:dPr>
                        <m:ctrlPr>
                          <a:rPr lang="en-US" sz="28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b="1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1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800" b="1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e>
                    </m:d>
                    <m:r>
                      <a:rPr lang="en-US" sz="2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28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…,</m:t>
                    </m:r>
                    <m:r>
                      <a:rPr lang="en-US" sz="28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sz="28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sz="28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2800" dirty="0">
                    <a:solidFill>
                      <a:prstClr val="black"/>
                    </a:solidFill>
                    <a:ea typeface="American Typewriter" charset="0"/>
                    <a:cs typeface="American Typewriter" charset="0"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0ABE6B9C-53D2-D649-A46B-31963A24E0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5776" y="1628800"/>
                <a:ext cx="4106252" cy="523220"/>
              </a:xfrm>
              <a:prstGeom prst="rect">
                <a:avLst/>
              </a:prstGeom>
              <a:blipFill>
                <a:blip r:embed="rId8"/>
                <a:stretch>
                  <a:fillRect l="-1538" b="-190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581443C-1DF0-744C-AE27-39EDFDED2D78}"/>
              </a:ext>
            </a:extLst>
          </p:cNvPr>
          <p:cNvCxnSpPr/>
          <p:nvPr/>
        </p:nvCxnSpPr>
        <p:spPr>
          <a:xfrm>
            <a:off x="2411760" y="3501008"/>
            <a:ext cx="3960440" cy="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headEnd type="triangle"/>
            <a:tailEnd type="non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5C7C2EF8-E9D3-5546-9758-0D1A54672F54}"/>
                  </a:ext>
                </a:extLst>
              </p:cNvPr>
              <p:cNvSpPr/>
              <p:nvPr/>
            </p:nvSpPr>
            <p:spPr>
              <a:xfrm>
                <a:off x="2411760" y="2898850"/>
                <a:ext cx="408983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sz="28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sz="28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2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800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𝑯</m:t>
                    </m:r>
                    <m:d>
                      <m:dPr>
                        <m:ctrlPr>
                          <a:rPr lang="en-US" sz="28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b="1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1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sz="2800" b="1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e>
                    </m:d>
                    <m:r>
                      <a:rPr lang="en-US" sz="28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…,</m:t>
                    </m:r>
                    <m:r>
                      <a:rPr lang="en-US" sz="28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sz="28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sz="28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2800" dirty="0">
                    <a:solidFill>
                      <a:prstClr val="black"/>
                    </a:solidFill>
                    <a:ea typeface="American Typewriter" charset="0"/>
                    <a:cs typeface="American Typewriter" charset="0"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5C7C2EF8-E9D3-5546-9758-0D1A54672F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1760" y="2898850"/>
                <a:ext cx="4089838" cy="523220"/>
              </a:xfrm>
              <a:prstGeom prst="rect">
                <a:avLst/>
              </a:prstGeom>
              <a:blipFill>
                <a:blip r:embed="rId9"/>
                <a:stretch>
                  <a:fillRect l="-1858" b="-170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63">
            <a:extLst>
              <a:ext uri="{FF2B5EF4-FFF2-40B4-BE49-F238E27FC236}">
                <a16:creationId xmlns:a16="http://schemas.microsoft.com/office/drawing/2014/main" id="{56467B99-19AF-B542-ABDE-3667ACBB1968}"/>
              </a:ext>
            </a:extLst>
          </p:cNvPr>
          <p:cNvSpPr txBox="1">
            <a:spLocks noChangeArrowheads="1"/>
          </p:cNvSpPr>
          <p:nvPr/>
        </p:nvSpPr>
        <p:spPr>
          <a:xfrm>
            <a:off x="611560" y="5226124"/>
            <a:ext cx="8169154" cy="93918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b="1" dirty="0">
                <a:latin typeface="+mn-lt"/>
                <a:ea typeface="American Typewriter" charset="0"/>
                <a:cs typeface="American Typewriter" charset="0"/>
              </a:rPr>
              <a:t>Problem: </a:t>
            </a:r>
            <a:r>
              <a:rPr lang="en-US" sz="2800" dirty="0">
                <a:latin typeface="+mn-lt"/>
                <a:ea typeface="American Typewriter" charset="0"/>
                <a:cs typeface="American Typewriter" charset="0"/>
              </a:rPr>
              <a:t>Only protects against quadratic-time Eves (still an excellent idea)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1B2BC0A-FDDA-884A-B7DD-E1CE09EB7C5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392" y="5574433"/>
            <a:ext cx="842945" cy="842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171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BFDF2CB-D01D-EA40-82E7-B50F9B090F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00" y="649160"/>
            <a:ext cx="3874435" cy="5300120"/>
          </a:xfrm>
          <a:prstGeom prst="rect">
            <a:avLst/>
          </a:prstGeom>
        </p:spPr>
      </p:pic>
      <p:sp>
        <p:nvSpPr>
          <p:cNvPr id="9" name="Rectangle 63">
            <a:extLst>
              <a:ext uri="{FF2B5EF4-FFF2-40B4-BE49-F238E27FC236}">
                <a16:creationId xmlns:a16="http://schemas.microsoft.com/office/drawing/2014/main" id="{1407E6F4-EF4C-5F49-B129-64194ED3B346}"/>
              </a:ext>
            </a:extLst>
          </p:cNvPr>
          <p:cNvSpPr txBox="1">
            <a:spLocks noChangeArrowheads="1"/>
          </p:cNvSpPr>
          <p:nvPr/>
        </p:nvSpPr>
        <p:spPr>
          <a:xfrm>
            <a:off x="4139952" y="908720"/>
            <a:ext cx="3816424" cy="432048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b="1" dirty="0">
                <a:latin typeface="+mn-lt"/>
                <a:ea typeface="American Typewriter" charset="0"/>
                <a:cs typeface="American Typewriter" charset="0"/>
              </a:rPr>
              <a:t>Diffie &amp; Hellman 1976 </a:t>
            </a:r>
          </a:p>
        </p:txBody>
      </p:sp>
      <p:sp>
        <p:nvSpPr>
          <p:cNvPr id="11" name="Rectangle 63">
            <a:extLst>
              <a:ext uri="{FF2B5EF4-FFF2-40B4-BE49-F238E27FC236}">
                <a16:creationId xmlns:a16="http://schemas.microsoft.com/office/drawing/2014/main" id="{E09D39EB-F61C-D149-999D-77E32D596155}"/>
              </a:ext>
            </a:extLst>
          </p:cNvPr>
          <p:cNvSpPr txBox="1">
            <a:spLocks noChangeArrowheads="1"/>
          </p:cNvSpPr>
          <p:nvPr/>
        </p:nvSpPr>
        <p:spPr>
          <a:xfrm>
            <a:off x="4139952" y="1556791"/>
            <a:ext cx="5004048" cy="898348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dirty="0">
                <a:latin typeface="+mn-lt"/>
                <a:ea typeface="American Typewriter" charset="0"/>
                <a:cs typeface="American Typewriter" charset="0"/>
              </a:rPr>
              <a:t>Marked the birth of public-key cryptography.</a:t>
            </a:r>
          </a:p>
        </p:txBody>
      </p:sp>
      <p:sp>
        <p:nvSpPr>
          <p:cNvPr id="12" name="Rectangle 63">
            <a:extLst>
              <a:ext uri="{FF2B5EF4-FFF2-40B4-BE49-F238E27FC236}">
                <a16:creationId xmlns:a16="http://schemas.microsoft.com/office/drawing/2014/main" id="{98C36739-4900-694E-9C7F-B24C704AE0F9}"/>
              </a:ext>
            </a:extLst>
          </p:cNvPr>
          <p:cNvSpPr txBox="1">
            <a:spLocks noChangeArrowheads="1"/>
          </p:cNvSpPr>
          <p:nvPr/>
        </p:nvSpPr>
        <p:spPr>
          <a:xfrm>
            <a:off x="4139952" y="2708920"/>
            <a:ext cx="4824536" cy="133039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dirty="0">
                <a:latin typeface="+mn-lt"/>
                <a:ea typeface="American Typewriter" charset="0"/>
                <a:cs typeface="American Typewriter" charset="0"/>
              </a:rPr>
              <a:t>Invented the Diffie-Hellman key exchange (conjectured to be secure against all poly-time attackers </a:t>
            </a:r>
            <a:r>
              <a:rPr lang="en-US" sz="2400" i="1" dirty="0">
                <a:latin typeface="+mn-lt"/>
                <a:ea typeface="American Typewriter" charset="0"/>
                <a:cs typeface="American Typewriter" charset="0"/>
              </a:rPr>
              <a:t>unlike</a:t>
            </a:r>
            <a:r>
              <a:rPr lang="en-US" sz="2400" dirty="0">
                <a:latin typeface="+mn-lt"/>
                <a:ea typeface="American Typewriter" charset="0"/>
                <a:cs typeface="American Typewriter" charset="0"/>
              </a:rPr>
              <a:t> Merkle).</a:t>
            </a:r>
          </a:p>
        </p:txBody>
      </p:sp>
      <p:sp>
        <p:nvSpPr>
          <p:cNvPr id="13" name="Rectangle 63">
            <a:extLst>
              <a:ext uri="{FF2B5EF4-FFF2-40B4-BE49-F238E27FC236}">
                <a16:creationId xmlns:a16="http://schemas.microsoft.com/office/drawing/2014/main" id="{24A0F0C9-9E43-C440-BAAB-5A33A98BF276}"/>
              </a:ext>
            </a:extLst>
          </p:cNvPr>
          <p:cNvSpPr txBox="1">
            <a:spLocks noChangeArrowheads="1"/>
          </p:cNvSpPr>
          <p:nvPr/>
        </p:nvSpPr>
        <p:spPr>
          <a:xfrm>
            <a:off x="4139952" y="4212543"/>
            <a:ext cx="4824536" cy="1461348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dirty="0">
                <a:latin typeface="+mn-lt"/>
                <a:ea typeface="American Typewriter" charset="0"/>
                <a:cs typeface="American Typewriter" charset="0"/>
              </a:rPr>
              <a:t>Used to this day </a:t>
            </a:r>
            <a:r>
              <a:rPr lang="en-US" sz="2400" dirty="0">
                <a:ea typeface="American Typewriter" charset="0"/>
                <a:cs typeface="American Typewriter" charset="0"/>
              </a:rPr>
              <a:t>(e.g., TLS 1.3) </a:t>
            </a:r>
            <a:r>
              <a:rPr lang="en-US" sz="2400" dirty="0">
                <a:latin typeface="+mn-lt"/>
                <a:ea typeface="American Typewriter" charset="0"/>
                <a:cs typeface="American Typewriter" charset="0"/>
              </a:rPr>
              <a:t>albeit with different groups than what DH had in mind.</a:t>
            </a:r>
          </a:p>
        </p:txBody>
      </p:sp>
      <p:sp>
        <p:nvSpPr>
          <p:cNvPr id="14" name="Rectangle 63">
            <a:extLst>
              <a:ext uri="{FF2B5EF4-FFF2-40B4-BE49-F238E27FC236}">
                <a16:creationId xmlns:a16="http://schemas.microsoft.com/office/drawing/2014/main" id="{B92AFADB-9008-3C49-96F6-8D94A8FA5B64}"/>
              </a:ext>
            </a:extLst>
          </p:cNvPr>
          <p:cNvSpPr txBox="1">
            <a:spLocks noChangeArrowheads="1"/>
          </p:cNvSpPr>
          <p:nvPr/>
        </p:nvSpPr>
        <p:spPr>
          <a:xfrm>
            <a:off x="4173015" y="5733256"/>
            <a:ext cx="3816424" cy="432048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b="1" dirty="0">
                <a:solidFill>
                  <a:srgbClr val="0000FF"/>
                </a:solidFill>
                <a:latin typeface="+mn-lt"/>
                <a:ea typeface="American Typewriter" charset="0"/>
                <a:cs typeface="American Typewriter" charset="0"/>
              </a:rPr>
              <a:t>Turing Award 2015</a:t>
            </a:r>
          </a:p>
        </p:txBody>
      </p:sp>
    </p:spTree>
    <p:extLst>
      <p:ext uri="{BB962C8B-B14F-4D97-AF65-F5344CB8AC3E}">
        <p14:creationId xmlns:p14="http://schemas.microsoft.com/office/powerpoint/2010/main" val="1054047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63">
            <a:extLst>
              <a:ext uri="{FF2B5EF4-FFF2-40B4-BE49-F238E27FC236}">
                <a16:creationId xmlns:a16="http://schemas.microsoft.com/office/drawing/2014/main" id="{1407E6F4-EF4C-5F49-B129-64194ED3B346}"/>
              </a:ext>
            </a:extLst>
          </p:cNvPr>
          <p:cNvSpPr txBox="1">
            <a:spLocks noChangeArrowheads="1"/>
          </p:cNvSpPr>
          <p:nvPr/>
        </p:nvSpPr>
        <p:spPr>
          <a:xfrm>
            <a:off x="4139952" y="1484785"/>
            <a:ext cx="5004048" cy="57256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b="1" dirty="0">
                <a:latin typeface="+mn-lt"/>
                <a:ea typeface="American Typewriter" charset="0"/>
                <a:cs typeface="American Typewriter" charset="0"/>
              </a:rPr>
              <a:t>Rivest, Shamir &amp; </a:t>
            </a:r>
            <a:r>
              <a:rPr lang="en-US" sz="2800" b="1" dirty="0" err="1">
                <a:latin typeface="+mn-lt"/>
                <a:ea typeface="American Typewriter" charset="0"/>
                <a:cs typeface="American Typewriter" charset="0"/>
              </a:rPr>
              <a:t>Adleman</a:t>
            </a:r>
            <a:r>
              <a:rPr lang="en-US" sz="2800" b="1" dirty="0">
                <a:latin typeface="+mn-lt"/>
                <a:ea typeface="American Typewriter" charset="0"/>
                <a:cs typeface="American Typewriter" charset="0"/>
              </a:rPr>
              <a:t> 1978</a:t>
            </a:r>
          </a:p>
        </p:txBody>
      </p:sp>
      <p:sp>
        <p:nvSpPr>
          <p:cNvPr id="11" name="Rectangle 63">
            <a:extLst>
              <a:ext uri="{FF2B5EF4-FFF2-40B4-BE49-F238E27FC236}">
                <a16:creationId xmlns:a16="http://schemas.microsoft.com/office/drawing/2014/main" id="{E09D39EB-F61C-D149-999D-77E32D596155}"/>
              </a:ext>
            </a:extLst>
          </p:cNvPr>
          <p:cNvSpPr txBox="1">
            <a:spLocks noChangeArrowheads="1"/>
          </p:cNvSpPr>
          <p:nvPr/>
        </p:nvSpPr>
        <p:spPr>
          <a:xfrm>
            <a:off x="4139952" y="2132856"/>
            <a:ext cx="5004048" cy="1368152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dirty="0">
                <a:latin typeface="+mn-lt"/>
                <a:ea typeface="American Typewriter" charset="0"/>
                <a:cs typeface="American Typewriter" charset="0"/>
              </a:rPr>
              <a:t>Invented the RSA trapdoor permutation, public-key encryption and digital signatures.</a:t>
            </a:r>
          </a:p>
        </p:txBody>
      </p:sp>
      <p:sp>
        <p:nvSpPr>
          <p:cNvPr id="13" name="Rectangle 63">
            <a:extLst>
              <a:ext uri="{FF2B5EF4-FFF2-40B4-BE49-F238E27FC236}">
                <a16:creationId xmlns:a16="http://schemas.microsoft.com/office/drawing/2014/main" id="{24A0F0C9-9E43-C440-BAAB-5A33A98BF276}"/>
              </a:ext>
            </a:extLst>
          </p:cNvPr>
          <p:cNvSpPr txBox="1">
            <a:spLocks noChangeArrowheads="1"/>
          </p:cNvSpPr>
          <p:nvPr/>
        </p:nvSpPr>
        <p:spPr>
          <a:xfrm>
            <a:off x="4139952" y="3501008"/>
            <a:ext cx="4824536" cy="1461348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dirty="0">
                <a:latin typeface="+mn-lt"/>
                <a:ea typeface="American Typewriter" charset="0"/>
                <a:cs typeface="American Typewriter" charset="0"/>
              </a:rPr>
              <a:t>RSA Signatures used to this day </a:t>
            </a:r>
            <a:r>
              <a:rPr lang="en-US" sz="2400" dirty="0">
                <a:ea typeface="American Typewriter" charset="0"/>
                <a:cs typeface="American Typewriter" charset="0"/>
              </a:rPr>
              <a:t>(e.g., TLS 1.3) in essentially the original form it was invented</a:t>
            </a:r>
            <a:r>
              <a:rPr lang="en-US" sz="2400" dirty="0">
                <a:latin typeface="+mn-lt"/>
                <a:ea typeface="American Typewriter" charset="0"/>
                <a:cs typeface="American Typewriter" charset="0"/>
              </a:rPr>
              <a:t>.</a:t>
            </a:r>
          </a:p>
        </p:txBody>
      </p:sp>
      <p:sp>
        <p:nvSpPr>
          <p:cNvPr id="7" name="Rectangle 63">
            <a:extLst>
              <a:ext uri="{FF2B5EF4-FFF2-40B4-BE49-F238E27FC236}">
                <a16:creationId xmlns:a16="http://schemas.microsoft.com/office/drawing/2014/main" id="{65AE7C27-B310-F841-87BC-DB23A33AB4A4}"/>
              </a:ext>
            </a:extLst>
          </p:cNvPr>
          <p:cNvSpPr txBox="1">
            <a:spLocks noChangeArrowheads="1"/>
          </p:cNvSpPr>
          <p:nvPr/>
        </p:nvSpPr>
        <p:spPr>
          <a:xfrm>
            <a:off x="4173015" y="5157192"/>
            <a:ext cx="3816424" cy="432048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b="1" dirty="0">
                <a:solidFill>
                  <a:srgbClr val="0000FF"/>
                </a:solidFill>
                <a:latin typeface="+mn-lt"/>
                <a:ea typeface="American Typewriter" charset="0"/>
                <a:cs typeface="American Typewriter" charset="0"/>
              </a:rPr>
              <a:t>Turing Award 2002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87650D-2D91-D24E-AEB5-7FBD0D5508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715639"/>
            <a:ext cx="3960440" cy="5377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627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63">
            <a:extLst>
              <a:ext uri="{FF2B5EF4-FFF2-40B4-BE49-F238E27FC236}">
                <a16:creationId xmlns:a16="http://schemas.microsoft.com/office/drawing/2014/main" id="{1407E6F4-EF4C-5F49-B129-64194ED3B346}"/>
              </a:ext>
            </a:extLst>
          </p:cNvPr>
          <p:cNvSpPr txBox="1">
            <a:spLocks noChangeArrowheads="1"/>
          </p:cNvSpPr>
          <p:nvPr/>
        </p:nvSpPr>
        <p:spPr>
          <a:xfrm>
            <a:off x="4139952" y="836712"/>
            <a:ext cx="5004048" cy="57256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b="1" dirty="0">
                <a:latin typeface="+mn-lt"/>
                <a:ea typeface="American Typewriter" charset="0"/>
                <a:cs typeface="American Typewriter" charset="0"/>
              </a:rPr>
              <a:t>Goldwasser &amp; Micali 1982</a:t>
            </a:r>
          </a:p>
        </p:txBody>
      </p:sp>
      <p:sp>
        <p:nvSpPr>
          <p:cNvPr id="11" name="Rectangle 63">
            <a:extLst>
              <a:ext uri="{FF2B5EF4-FFF2-40B4-BE49-F238E27FC236}">
                <a16:creationId xmlns:a16="http://schemas.microsoft.com/office/drawing/2014/main" id="{E09D39EB-F61C-D149-999D-77E32D596155}"/>
              </a:ext>
            </a:extLst>
          </p:cNvPr>
          <p:cNvSpPr txBox="1">
            <a:spLocks noChangeArrowheads="1"/>
          </p:cNvSpPr>
          <p:nvPr/>
        </p:nvSpPr>
        <p:spPr>
          <a:xfrm>
            <a:off x="4139952" y="1484783"/>
            <a:ext cx="5004048" cy="1872208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dirty="0">
                <a:latin typeface="+mn-lt"/>
                <a:ea typeface="American Typewriter" charset="0"/>
                <a:cs typeface="American Typewriter" charset="0"/>
              </a:rPr>
              <a:t>“Probabilistic Encryption”: defined what is now the gold-standard of security for public-key encryption (two </a:t>
            </a:r>
            <a:r>
              <a:rPr lang="en-US" sz="2400" i="1" dirty="0">
                <a:latin typeface="+mn-lt"/>
                <a:ea typeface="American Typewriter" charset="0"/>
                <a:cs typeface="American Typewriter" charset="0"/>
              </a:rPr>
              <a:t>equivalent</a:t>
            </a:r>
            <a:r>
              <a:rPr lang="en-US" sz="2400" dirty="0">
                <a:latin typeface="+mn-lt"/>
                <a:ea typeface="American Typewriter" charset="0"/>
                <a:cs typeface="American Typewriter" charset="0"/>
              </a:rPr>
              <a:t> </a:t>
            </a:r>
            <a:r>
              <a:rPr lang="en-US" sz="2400" dirty="0" err="1">
                <a:latin typeface="+mn-lt"/>
                <a:ea typeface="American Typewriter" charset="0"/>
                <a:cs typeface="American Typewriter" charset="0"/>
              </a:rPr>
              <a:t>defs</a:t>
            </a:r>
            <a:r>
              <a:rPr lang="en-US" sz="2400" dirty="0">
                <a:latin typeface="+mn-lt"/>
                <a:ea typeface="American Typewriter" charset="0"/>
                <a:cs typeface="American Typewriter" charset="0"/>
              </a:rPr>
              <a:t>: indistinguishability and semantic security) </a:t>
            </a:r>
          </a:p>
        </p:txBody>
      </p:sp>
      <p:sp>
        <p:nvSpPr>
          <p:cNvPr id="13" name="Rectangle 63">
            <a:extLst>
              <a:ext uri="{FF2B5EF4-FFF2-40B4-BE49-F238E27FC236}">
                <a16:creationId xmlns:a16="http://schemas.microsoft.com/office/drawing/2014/main" id="{24A0F0C9-9E43-C440-BAAB-5A33A98BF276}"/>
              </a:ext>
            </a:extLst>
          </p:cNvPr>
          <p:cNvSpPr txBox="1">
            <a:spLocks noChangeArrowheads="1"/>
          </p:cNvSpPr>
          <p:nvPr/>
        </p:nvSpPr>
        <p:spPr>
          <a:xfrm>
            <a:off x="4139952" y="3573016"/>
            <a:ext cx="4824536" cy="1461348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dirty="0">
                <a:latin typeface="+mn-lt"/>
                <a:ea typeface="American Typewriter" charset="0"/>
                <a:cs typeface="American Typewriter" charset="0"/>
              </a:rPr>
              <a:t>GM-encryption: based on the difficulty of the quadratic </a:t>
            </a:r>
            <a:r>
              <a:rPr lang="en-US" sz="2400" dirty="0" err="1">
                <a:latin typeface="+mn-lt"/>
                <a:ea typeface="American Typewriter" charset="0"/>
                <a:cs typeface="American Typewriter" charset="0"/>
              </a:rPr>
              <a:t>residuosity</a:t>
            </a:r>
            <a:r>
              <a:rPr lang="en-US" sz="2400" dirty="0">
                <a:latin typeface="+mn-lt"/>
                <a:ea typeface="American Typewriter" charset="0"/>
                <a:cs typeface="American Typewriter" charset="0"/>
              </a:rPr>
              <a:t> problem, the first homomorphic encryption.</a:t>
            </a:r>
          </a:p>
        </p:txBody>
      </p:sp>
      <p:sp>
        <p:nvSpPr>
          <p:cNvPr id="7" name="Rectangle 63">
            <a:extLst>
              <a:ext uri="{FF2B5EF4-FFF2-40B4-BE49-F238E27FC236}">
                <a16:creationId xmlns:a16="http://schemas.microsoft.com/office/drawing/2014/main" id="{65AE7C27-B310-F841-87BC-DB23A33AB4A4}"/>
              </a:ext>
            </a:extLst>
          </p:cNvPr>
          <p:cNvSpPr txBox="1">
            <a:spLocks noChangeArrowheads="1"/>
          </p:cNvSpPr>
          <p:nvPr/>
        </p:nvSpPr>
        <p:spPr>
          <a:xfrm>
            <a:off x="4139952" y="5301208"/>
            <a:ext cx="3816424" cy="432048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b="1" dirty="0">
                <a:solidFill>
                  <a:srgbClr val="0000FF"/>
                </a:solidFill>
                <a:latin typeface="+mn-lt"/>
                <a:ea typeface="American Typewriter" charset="0"/>
                <a:cs typeface="American Typewriter" charset="0"/>
              </a:rPr>
              <a:t>Turing Award 2012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632E498-4CD2-FD48-B18E-2EE21C7F2D2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07" b="16661"/>
          <a:stretch/>
        </p:blipFill>
        <p:spPr>
          <a:xfrm>
            <a:off x="277424" y="829308"/>
            <a:ext cx="3646504" cy="5055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040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63">
            <a:extLst>
              <a:ext uri="{FF2B5EF4-FFF2-40B4-BE49-F238E27FC236}">
                <a16:creationId xmlns:a16="http://schemas.microsoft.com/office/drawing/2014/main" id="{1407E6F4-EF4C-5F49-B129-64194ED3B346}"/>
              </a:ext>
            </a:extLst>
          </p:cNvPr>
          <p:cNvSpPr txBox="1">
            <a:spLocks noChangeArrowheads="1"/>
          </p:cNvSpPr>
          <p:nvPr/>
        </p:nvSpPr>
        <p:spPr>
          <a:xfrm>
            <a:off x="1043608" y="116632"/>
            <a:ext cx="7632848" cy="836712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b="1" dirty="0">
                <a:latin typeface="+mn-lt"/>
                <a:ea typeface="American Typewriter" charset="0"/>
                <a:cs typeface="American Typewriter" charset="0"/>
              </a:rPr>
              <a:t>The Secret History of Public-key Encryption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4C284C-D072-014A-8BC6-5FE760E276A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88" t="12200" r="12988" b="15981"/>
          <a:stretch/>
        </p:blipFill>
        <p:spPr>
          <a:xfrm>
            <a:off x="899592" y="2276872"/>
            <a:ext cx="6768752" cy="4104456"/>
          </a:xfrm>
          <a:prstGeom prst="rect">
            <a:avLst/>
          </a:prstGeom>
        </p:spPr>
      </p:pic>
      <p:sp>
        <p:nvSpPr>
          <p:cNvPr id="10" name="Rectangle 63">
            <a:extLst>
              <a:ext uri="{FF2B5EF4-FFF2-40B4-BE49-F238E27FC236}">
                <a16:creationId xmlns:a16="http://schemas.microsoft.com/office/drawing/2014/main" id="{01D832CD-A5C6-3042-BA4E-22E2602A32A1}"/>
              </a:ext>
            </a:extLst>
          </p:cNvPr>
          <p:cNvSpPr txBox="1">
            <a:spLocks noChangeArrowheads="1"/>
          </p:cNvSpPr>
          <p:nvPr/>
        </p:nvSpPr>
        <p:spPr>
          <a:xfrm>
            <a:off x="1043608" y="764704"/>
            <a:ext cx="7920880" cy="1368152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dirty="0">
                <a:latin typeface="+mn-lt"/>
                <a:ea typeface="American Typewriter" charset="0"/>
                <a:cs typeface="American Typewriter" charset="0"/>
              </a:rPr>
              <a:t>Claimed to be invented in secret in early 1970s at the GCHQ (British NSA) by James Ellis, Clifford Cocks and Malcolm Williamson.</a:t>
            </a:r>
          </a:p>
        </p:txBody>
      </p:sp>
    </p:spTree>
    <p:extLst>
      <p:ext uri="{BB962C8B-B14F-4D97-AF65-F5344CB8AC3E}">
        <p14:creationId xmlns:p14="http://schemas.microsoft.com/office/powerpoint/2010/main" val="3453619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1">
            <a:extLst>
              <a:ext uri="{FF2B5EF4-FFF2-40B4-BE49-F238E27FC236}">
                <a16:creationId xmlns:a16="http://schemas.microsoft.com/office/drawing/2014/main" id="{D0BCA042-7756-9C4E-952E-DD3DD09C5B5A}"/>
              </a:ext>
            </a:extLst>
          </p:cNvPr>
          <p:cNvSpPr txBox="1">
            <a:spLocks/>
          </p:cNvSpPr>
          <p:nvPr/>
        </p:nvSpPr>
        <p:spPr>
          <a:xfrm>
            <a:off x="20543" y="476672"/>
            <a:ext cx="8712968" cy="792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rgbClr val="891637"/>
                </a:solidFill>
                <a:latin typeface="Calibri" panose="020F0502020204030204" pitchFamily="34" charset="0"/>
                <a:ea typeface="Cambria Math" pitchFamily="18" charset="0"/>
                <a:cs typeface="Arial Unicode MS" pitchFamily="34" charset="-128"/>
              </a:rPr>
              <a:t>Public-Key Encryption</a:t>
            </a:r>
            <a:endParaRPr lang="en-US" sz="2400" i="1" dirty="0">
              <a:solidFill>
                <a:srgbClr val="891637"/>
              </a:solidFill>
              <a:latin typeface="Calibri" panose="020F0502020204030204" pitchFamily="34" charset="0"/>
              <a:ea typeface="Cambria Math" pitchFamily="18" charset="0"/>
              <a:cs typeface="Arial Unicode MS" pitchFamily="34" charset="-128"/>
            </a:endParaRPr>
          </a:p>
        </p:txBody>
      </p:sp>
      <p:pic>
        <p:nvPicPr>
          <p:cNvPr id="4" name="Picture 3" descr="https://encrypted-tbn1.gstatic.com/images?q=tbn:ANd9GcRMqz810dqY5w4yvvGMx0LZ98j9pT_RRanjEhtqGQxcgqYwtJbx">
            <a:extLst>
              <a:ext uri="{FF2B5EF4-FFF2-40B4-BE49-F238E27FC236}">
                <a16:creationId xmlns:a16="http://schemas.microsoft.com/office/drawing/2014/main" id="{3C8A329C-B952-CD48-B16E-0B560D1337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709500"/>
            <a:ext cx="910010" cy="910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678A8D9-3599-6D4A-98B5-B32795F83464}"/>
              </a:ext>
            </a:extLst>
          </p:cNvPr>
          <p:cNvCxnSpPr/>
          <p:nvPr/>
        </p:nvCxnSpPr>
        <p:spPr>
          <a:xfrm>
            <a:off x="2483768" y="3187462"/>
            <a:ext cx="3960440" cy="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headEnd type="none"/>
            <a:tailEnd type="arrow"/>
          </a:ln>
          <a:effectLst/>
        </p:spPr>
      </p:cxnSp>
      <p:pic>
        <p:nvPicPr>
          <p:cNvPr id="6" name="Picture 4" descr="https://encrypted-tbn3.gstatic.com/images?q=tbn:ANd9GcSRoJblC7gZo6LVPNnJ-9PTS0ivFVMUVbOYWggxnyWgybZquE070Q">
            <a:extLst>
              <a:ext uri="{FF2B5EF4-FFF2-40B4-BE49-F238E27FC236}">
                <a16:creationId xmlns:a16="http://schemas.microsoft.com/office/drawing/2014/main" id="{44FA6F69-684F-C047-A7DA-551CD09DA2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8120" y="2624718"/>
            <a:ext cx="656208" cy="106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63">
            <a:extLst>
              <a:ext uri="{FF2B5EF4-FFF2-40B4-BE49-F238E27FC236}">
                <a16:creationId xmlns:a16="http://schemas.microsoft.com/office/drawing/2014/main" id="{F3E7856E-9826-6249-835A-47B856145498}"/>
              </a:ext>
            </a:extLst>
          </p:cNvPr>
          <p:cNvSpPr txBox="1">
            <a:spLocks noChangeArrowheads="1"/>
          </p:cNvSpPr>
          <p:nvPr/>
        </p:nvSpPr>
        <p:spPr>
          <a:xfrm>
            <a:off x="1782552" y="1012276"/>
            <a:ext cx="8169787" cy="612068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dirty="0">
                <a:latin typeface="+mn-lt"/>
                <a:ea typeface="American Typewriter" charset="0"/>
                <a:cs typeface="American Typewriter" charset="0"/>
              </a:rPr>
              <a:t>(also called </a:t>
            </a:r>
            <a:r>
              <a:rPr lang="en-US" sz="2800" b="1" i="1" dirty="0">
                <a:latin typeface="+mn-lt"/>
                <a:ea typeface="American Typewriter" charset="0"/>
                <a:cs typeface="American Typewriter" charset="0"/>
              </a:rPr>
              <a:t>a</a:t>
            </a:r>
            <a:r>
              <a:rPr lang="en-US" sz="2800" dirty="0">
                <a:latin typeface="+mn-lt"/>
                <a:ea typeface="American Typewriter" charset="0"/>
                <a:cs typeface="American Typewriter" charset="0"/>
              </a:rPr>
              <a:t>symmetric encryption)</a:t>
            </a:r>
          </a:p>
        </p:txBody>
      </p:sp>
      <p:sp>
        <p:nvSpPr>
          <p:cNvPr id="14" name="Rectangle 63">
            <a:extLst>
              <a:ext uri="{FF2B5EF4-FFF2-40B4-BE49-F238E27FC236}">
                <a16:creationId xmlns:a16="http://schemas.microsoft.com/office/drawing/2014/main" id="{EC4F56FE-BBFE-0F44-B5AB-0D9043A1B733}"/>
              </a:ext>
            </a:extLst>
          </p:cNvPr>
          <p:cNvSpPr txBox="1">
            <a:spLocks noChangeArrowheads="1"/>
          </p:cNvSpPr>
          <p:nvPr/>
        </p:nvSpPr>
        <p:spPr>
          <a:xfrm>
            <a:off x="2989594" y="4869160"/>
            <a:ext cx="4475820" cy="535526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b="1" i="1" dirty="0">
                <a:solidFill>
                  <a:srgbClr val="FF0000"/>
                </a:solidFill>
                <a:latin typeface="+mn-lt"/>
                <a:ea typeface="American Typewriter" charset="0"/>
                <a:cs typeface="American Typewriter" charset="0"/>
              </a:rPr>
              <a:t>Anyone</a:t>
            </a:r>
            <a:r>
              <a:rPr lang="en-US" sz="2800" b="1" dirty="0">
                <a:solidFill>
                  <a:srgbClr val="FF0000"/>
                </a:solidFill>
                <a:latin typeface="+mn-lt"/>
                <a:ea typeface="American Typewriter" charset="0"/>
                <a:cs typeface="American Typewriter" charset="0"/>
              </a:rPr>
              <a:t> can encrypt to Bob.</a:t>
            </a:r>
          </a:p>
        </p:txBody>
      </p:sp>
      <p:sp>
        <p:nvSpPr>
          <p:cNvPr id="15" name="Rectangle 63">
            <a:extLst>
              <a:ext uri="{FF2B5EF4-FFF2-40B4-BE49-F238E27FC236}">
                <a16:creationId xmlns:a16="http://schemas.microsoft.com/office/drawing/2014/main" id="{E6928C38-D5D6-C045-909A-89C8D0EB0898}"/>
              </a:ext>
            </a:extLst>
          </p:cNvPr>
          <p:cNvSpPr txBox="1">
            <a:spLocks noChangeArrowheads="1"/>
          </p:cNvSpPr>
          <p:nvPr/>
        </p:nvSpPr>
        <p:spPr>
          <a:xfrm>
            <a:off x="2976499" y="5546596"/>
            <a:ext cx="5757011" cy="538385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b="1" dirty="0">
                <a:solidFill>
                  <a:srgbClr val="0000FF"/>
                </a:solidFill>
                <a:latin typeface="+mn-lt"/>
                <a:ea typeface="American Typewriter" charset="0"/>
                <a:cs typeface="American Typewriter" charset="0"/>
              </a:rPr>
              <a:t>Bob, and only Bob, can decrypt.</a:t>
            </a:r>
          </a:p>
        </p:txBody>
      </p:sp>
      <p:sp>
        <p:nvSpPr>
          <p:cNvPr id="16" name="Rectangle 63">
            <a:extLst>
              <a:ext uri="{FF2B5EF4-FFF2-40B4-BE49-F238E27FC236}">
                <a16:creationId xmlns:a16="http://schemas.microsoft.com/office/drawing/2014/main" id="{2F4A96DD-4BA8-C44F-8911-29B1CF2F3529}"/>
              </a:ext>
            </a:extLst>
          </p:cNvPr>
          <p:cNvSpPr txBox="1">
            <a:spLocks noChangeArrowheads="1"/>
          </p:cNvSpPr>
          <p:nvPr/>
        </p:nvSpPr>
        <p:spPr>
          <a:xfrm>
            <a:off x="1403648" y="4725144"/>
            <a:ext cx="1370076" cy="1605156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b="1" dirty="0">
                <a:latin typeface="+mn-lt"/>
                <a:ea typeface="American Typewriter" charset="0"/>
                <a:cs typeface="American Typewriter" charset="0"/>
              </a:rPr>
              <a:t>GOAL: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1F8073F-B652-F844-9E88-30B63D667D57}"/>
              </a:ext>
            </a:extLst>
          </p:cNvPr>
          <p:cNvSpPr/>
          <p:nvPr/>
        </p:nvSpPr>
        <p:spPr>
          <a:xfrm>
            <a:off x="2627784" y="4509120"/>
            <a:ext cx="144016" cy="213398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644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1">
            <a:extLst>
              <a:ext uri="{FF2B5EF4-FFF2-40B4-BE49-F238E27FC236}">
                <a16:creationId xmlns:a16="http://schemas.microsoft.com/office/drawing/2014/main" id="{D0BCA042-7756-9C4E-952E-DD3DD09C5B5A}"/>
              </a:ext>
            </a:extLst>
          </p:cNvPr>
          <p:cNvSpPr txBox="1">
            <a:spLocks/>
          </p:cNvSpPr>
          <p:nvPr/>
        </p:nvSpPr>
        <p:spPr>
          <a:xfrm>
            <a:off x="20543" y="116632"/>
            <a:ext cx="8712968" cy="792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rgbClr val="891637"/>
                </a:solidFill>
                <a:latin typeface="Calibri" panose="020F0502020204030204" pitchFamily="34" charset="0"/>
                <a:ea typeface="Cambria Math" pitchFamily="18" charset="0"/>
                <a:cs typeface="Arial Unicode MS" pitchFamily="34" charset="-128"/>
              </a:rPr>
              <a:t>Public-Key Encryption</a:t>
            </a:r>
            <a:endParaRPr lang="en-US" sz="2400" i="1" dirty="0">
              <a:solidFill>
                <a:srgbClr val="891637"/>
              </a:solidFill>
              <a:latin typeface="Calibri" panose="020F0502020204030204" pitchFamily="34" charset="0"/>
              <a:ea typeface="Cambria Math" pitchFamily="18" charset="0"/>
              <a:cs typeface="Arial Unicode MS" pitchFamily="34" charset="-128"/>
            </a:endParaRPr>
          </a:p>
        </p:txBody>
      </p:sp>
      <p:pic>
        <p:nvPicPr>
          <p:cNvPr id="4" name="Picture 3" descr="https://encrypted-tbn1.gstatic.com/images?q=tbn:ANd9GcRMqz810dqY5w4yvvGMx0LZ98j9pT_RRanjEhtqGQxcgqYwtJbx">
            <a:extLst>
              <a:ext uri="{FF2B5EF4-FFF2-40B4-BE49-F238E27FC236}">
                <a16:creationId xmlns:a16="http://schemas.microsoft.com/office/drawing/2014/main" id="{3C8A329C-B952-CD48-B16E-0B560D1337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259793"/>
            <a:ext cx="910010" cy="910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678A8D9-3599-6D4A-98B5-B32795F83464}"/>
              </a:ext>
            </a:extLst>
          </p:cNvPr>
          <p:cNvCxnSpPr/>
          <p:nvPr/>
        </p:nvCxnSpPr>
        <p:spPr>
          <a:xfrm>
            <a:off x="2483768" y="2737755"/>
            <a:ext cx="3960440" cy="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headEnd type="none"/>
            <a:tailEnd type="arrow"/>
          </a:ln>
          <a:effectLst/>
        </p:spPr>
      </p:cxnSp>
      <p:pic>
        <p:nvPicPr>
          <p:cNvPr id="6" name="Picture 4" descr="https://encrypted-tbn3.gstatic.com/images?q=tbn:ANd9GcSRoJblC7gZo6LVPNnJ-9PTS0ivFVMUVbOYWggxnyWgybZquE070Q">
            <a:extLst>
              <a:ext uri="{FF2B5EF4-FFF2-40B4-BE49-F238E27FC236}">
                <a16:creationId xmlns:a16="http://schemas.microsoft.com/office/drawing/2014/main" id="{44FA6F69-684F-C047-A7DA-551CD09DA2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8120" y="2175011"/>
            <a:ext cx="656208" cy="106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63">
            <a:extLst>
              <a:ext uri="{FF2B5EF4-FFF2-40B4-BE49-F238E27FC236}">
                <a16:creationId xmlns:a16="http://schemas.microsoft.com/office/drawing/2014/main" id="{E6B287B0-0B4B-F848-8EA5-27A9ABABD3BC}"/>
              </a:ext>
            </a:extLst>
          </p:cNvPr>
          <p:cNvSpPr txBox="1">
            <a:spLocks noChangeArrowheads="1"/>
          </p:cNvSpPr>
          <p:nvPr/>
        </p:nvSpPr>
        <p:spPr>
          <a:xfrm>
            <a:off x="2267744" y="3140968"/>
            <a:ext cx="6513603" cy="1605156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buFont typeface="System Font Regular"/>
              <a:buChar char="❶"/>
            </a:pPr>
            <a:r>
              <a:rPr lang="en-US" sz="2800" dirty="0">
                <a:latin typeface="+mn-lt"/>
                <a:ea typeface="American Typewriter" charset="0"/>
                <a:cs typeface="American Typewriter" charset="0"/>
              </a:rPr>
              <a:t> Bob generates a pair of keys, a public key </a:t>
            </a:r>
            <a:r>
              <a:rPr lang="en-US" sz="2800" b="1" dirty="0" err="1">
                <a:solidFill>
                  <a:srgbClr val="FF0000"/>
                </a:solidFill>
                <a:latin typeface="+mn-lt"/>
                <a:ea typeface="American Typewriter" charset="0"/>
                <a:cs typeface="American Typewriter" charset="0"/>
              </a:rPr>
              <a:t>pk</a:t>
            </a:r>
            <a:r>
              <a:rPr lang="en-US" sz="2800" dirty="0">
                <a:latin typeface="+mn-lt"/>
                <a:ea typeface="American Typewriter" charset="0"/>
                <a:cs typeface="American Typewriter" charset="0"/>
              </a:rPr>
              <a:t>, and a private (or secret) key </a:t>
            </a:r>
            <a:r>
              <a:rPr lang="en-US" sz="2800" b="1" dirty="0">
                <a:solidFill>
                  <a:srgbClr val="0000FF"/>
                </a:solidFill>
                <a:latin typeface="+mn-lt"/>
                <a:ea typeface="American Typewriter" charset="0"/>
                <a:cs typeface="American Typewriter" charset="0"/>
              </a:rPr>
              <a:t>sk</a:t>
            </a:r>
            <a:r>
              <a:rPr lang="en-US" sz="2800" dirty="0">
                <a:latin typeface="+mn-lt"/>
                <a:ea typeface="American Typewriter" charset="0"/>
                <a:cs typeface="American Typewriter" charset="0"/>
              </a:rPr>
              <a:t>.</a:t>
            </a:r>
          </a:p>
        </p:txBody>
      </p:sp>
      <p:sp>
        <p:nvSpPr>
          <p:cNvPr id="12" name="Rectangle 63">
            <a:extLst>
              <a:ext uri="{FF2B5EF4-FFF2-40B4-BE49-F238E27FC236}">
                <a16:creationId xmlns:a16="http://schemas.microsoft.com/office/drawing/2014/main" id="{3F2F16F3-8836-914B-8620-A26799144407}"/>
              </a:ext>
            </a:extLst>
          </p:cNvPr>
          <p:cNvSpPr txBox="1">
            <a:spLocks noChangeArrowheads="1"/>
          </p:cNvSpPr>
          <p:nvPr/>
        </p:nvSpPr>
        <p:spPr>
          <a:xfrm>
            <a:off x="466597" y="5339924"/>
            <a:ext cx="7129739" cy="53240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buFont typeface="System Font Regular"/>
              <a:buChar char="❸"/>
            </a:pPr>
            <a:r>
              <a:rPr lang="en-US" sz="2800" dirty="0">
                <a:latin typeface="+mn-lt"/>
                <a:ea typeface="American Typewriter" charset="0"/>
                <a:cs typeface="American Typewriter" charset="0"/>
              </a:rPr>
              <a:t> Alice encrypts m to Bob using </a:t>
            </a:r>
            <a:r>
              <a:rPr lang="en-US" sz="2800" b="1" dirty="0" err="1">
                <a:solidFill>
                  <a:srgbClr val="FF0000"/>
                </a:solidFill>
                <a:ea typeface="American Typewriter" charset="0"/>
                <a:cs typeface="American Typewriter" charset="0"/>
              </a:rPr>
              <a:t>pk</a:t>
            </a:r>
            <a:endParaRPr lang="en-US" sz="2800" dirty="0">
              <a:latin typeface="+mn-lt"/>
              <a:ea typeface="American Typewriter" charset="0"/>
              <a:cs typeface="American Typewriter" charset="0"/>
            </a:endParaRPr>
          </a:p>
        </p:txBody>
      </p:sp>
      <p:sp>
        <p:nvSpPr>
          <p:cNvPr id="16" name="Rectangle 63">
            <a:extLst>
              <a:ext uri="{FF2B5EF4-FFF2-40B4-BE49-F238E27FC236}">
                <a16:creationId xmlns:a16="http://schemas.microsoft.com/office/drawing/2014/main" id="{323DC680-5520-A247-86CD-0AC1796E33F2}"/>
              </a:ext>
            </a:extLst>
          </p:cNvPr>
          <p:cNvSpPr txBox="1">
            <a:spLocks noChangeArrowheads="1"/>
          </p:cNvSpPr>
          <p:nvPr/>
        </p:nvSpPr>
        <p:spPr>
          <a:xfrm>
            <a:off x="2267744" y="4624792"/>
            <a:ext cx="7129739" cy="53240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buFont typeface="System Font Regular"/>
              <a:buChar char="❷"/>
            </a:pPr>
            <a:r>
              <a:rPr lang="en-US" sz="2800" dirty="0">
                <a:latin typeface="+mn-lt"/>
                <a:ea typeface="American Typewriter" charset="0"/>
                <a:cs typeface="American Typewriter" charset="0"/>
              </a:rPr>
              <a:t> Bob “publishes” </a:t>
            </a:r>
            <a:r>
              <a:rPr lang="en-US" sz="2800" b="1" dirty="0" err="1">
                <a:solidFill>
                  <a:srgbClr val="FF0000"/>
                </a:solidFill>
                <a:ea typeface="American Typewriter" charset="0"/>
                <a:cs typeface="American Typewriter" charset="0"/>
              </a:rPr>
              <a:t>pk</a:t>
            </a:r>
            <a:r>
              <a:rPr lang="en-US" sz="2800" dirty="0">
                <a:latin typeface="+mn-lt"/>
                <a:ea typeface="American Typewriter" charset="0"/>
                <a:cs typeface="American Typewriter" charset="0"/>
              </a:rPr>
              <a:t> and keeps </a:t>
            </a:r>
            <a:r>
              <a:rPr lang="en-US" sz="2800" b="1" dirty="0" err="1">
                <a:solidFill>
                  <a:srgbClr val="0000FF"/>
                </a:solidFill>
                <a:ea typeface="American Typewriter" charset="0"/>
                <a:cs typeface="American Typewriter" charset="0"/>
              </a:rPr>
              <a:t>sk</a:t>
            </a:r>
            <a:r>
              <a:rPr lang="en-US" sz="2800" dirty="0">
                <a:latin typeface="+mn-lt"/>
                <a:ea typeface="American Typewriter" charset="0"/>
                <a:cs typeface="American Typewriter" charset="0"/>
              </a:rPr>
              <a:t> to himself.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63">
                <a:extLst>
                  <a:ext uri="{FF2B5EF4-FFF2-40B4-BE49-F238E27FC236}">
                    <a16:creationId xmlns:a16="http://schemas.microsoft.com/office/drawing/2014/main" id="{65D16E08-2B14-1C4A-BE3D-734AC474C1D1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3231145" y="1988840"/>
                <a:ext cx="2781015" cy="792088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US" sz="2400" dirty="0">
                    <a:latin typeface="American Typewriter" charset="0"/>
                    <a:ea typeface="American Typewriter" charset="0"/>
                    <a:cs typeface="American Typewriter" charset="0"/>
                  </a:rPr>
                  <a:t>c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merican Typewriter" charset="0"/>
                      </a:rPr>
                      <m:t>←</m:t>
                    </m:r>
                  </m:oMath>
                </a14:m>
                <a:r>
                  <a:rPr lang="en-US" sz="2400" dirty="0">
                    <a:latin typeface="American Typewriter" charset="0"/>
                    <a:ea typeface="American Typewriter" charset="0"/>
                    <a:cs typeface="American Typewriter" charset="0"/>
                  </a:rPr>
                  <a:t> </a:t>
                </a:r>
                <a:r>
                  <a:rPr lang="en-US" sz="2400" dirty="0" err="1">
                    <a:latin typeface="American Typewriter" charset="0"/>
                    <a:ea typeface="American Typewriter" charset="0"/>
                    <a:cs typeface="American Typewriter" charset="0"/>
                  </a:rPr>
                  <a:t>Enc</a:t>
                </a:r>
                <a:r>
                  <a:rPr lang="en-US" sz="2400" dirty="0">
                    <a:latin typeface="American Typewriter" charset="0"/>
                    <a:ea typeface="American Typewriter" charset="0"/>
                    <a:cs typeface="American Typewriter" charset="0"/>
                  </a:rPr>
                  <a:t>(</a:t>
                </a:r>
                <a:r>
                  <a:rPr lang="en-US" sz="2400" b="1" dirty="0" err="1">
                    <a:solidFill>
                      <a:srgbClr val="FF0000"/>
                    </a:solidFill>
                    <a:latin typeface="American Typewriter" charset="0"/>
                    <a:ea typeface="American Typewriter" charset="0"/>
                    <a:cs typeface="American Typewriter" charset="0"/>
                  </a:rPr>
                  <a:t>pk</a:t>
                </a:r>
                <a:r>
                  <a:rPr lang="en-US" sz="2400" dirty="0" err="1">
                    <a:latin typeface="American Typewriter" charset="0"/>
                    <a:ea typeface="American Typewriter" charset="0"/>
                    <a:cs typeface="American Typewriter" charset="0"/>
                  </a:rPr>
                  <a:t>,m</a:t>
                </a:r>
                <a:r>
                  <a:rPr lang="en-US" sz="2400" dirty="0">
                    <a:latin typeface="American Typewriter" charset="0"/>
                    <a:ea typeface="American Typewriter" charset="0"/>
                    <a:cs typeface="American Typewriter" charset="0"/>
                  </a:rPr>
                  <a:t>)</a:t>
                </a:r>
              </a:p>
            </p:txBody>
          </p:sp>
        </mc:Choice>
        <mc:Fallback xmlns="">
          <p:sp>
            <p:nvSpPr>
              <p:cNvPr id="17" name="Rectangle 63">
                <a:extLst>
                  <a:ext uri="{FF2B5EF4-FFF2-40B4-BE49-F238E27FC236}">
                    <a16:creationId xmlns:a16="http://schemas.microsoft.com/office/drawing/2014/main" id="{65D16E08-2B14-1C4A-BE3D-734AC474C1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1145" y="1988840"/>
                <a:ext cx="2781015" cy="792088"/>
              </a:xfrm>
              <a:prstGeom prst="rect">
                <a:avLst/>
              </a:prstGeom>
              <a:blipFill>
                <a:blip r:embed="rId5"/>
                <a:stretch>
                  <a:fillRect l="-3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 63">
            <a:extLst>
              <a:ext uri="{FF2B5EF4-FFF2-40B4-BE49-F238E27FC236}">
                <a16:creationId xmlns:a16="http://schemas.microsoft.com/office/drawing/2014/main" id="{F91B76D4-4311-8948-8463-574DC8F5FD89}"/>
              </a:ext>
            </a:extLst>
          </p:cNvPr>
          <p:cNvSpPr txBox="1">
            <a:spLocks noChangeArrowheads="1"/>
          </p:cNvSpPr>
          <p:nvPr/>
        </p:nvSpPr>
        <p:spPr>
          <a:xfrm>
            <a:off x="2267744" y="6136960"/>
            <a:ext cx="7129739" cy="53240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buFont typeface="System Font Regular"/>
              <a:buChar char="❹"/>
            </a:pPr>
            <a:r>
              <a:rPr lang="en-US" sz="2800" dirty="0">
                <a:latin typeface="+mn-lt"/>
                <a:ea typeface="American Typewriter" charset="0"/>
                <a:cs typeface="American Typewriter" charset="0"/>
              </a:rPr>
              <a:t> Bob decrypts using </a:t>
            </a:r>
            <a:r>
              <a:rPr lang="en-US" sz="2800" b="1" dirty="0" err="1">
                <a:solidFill>
                  <a:srgbClr val="0000FF"/>
                </a:solidFill>
                <a:latin typeface="+mn-lt"/>
                <a:ea typeface="American Typewriter" charset="0"/>
                <a:cs typeface="American Typewriter" charset="0"/>
              </a:rPr>
              <a:t>s</a:t>
            </a:r>
            <a:r>
              <a:rPr lang="en-US" sz="2800" b="1" dirty="0" err="1">
                <a:solidFill>
                  <a:srgbClr val="0000FF"/>
                </a:solidFill>
                <a:ea typeface="American Typewriter" charset="0"/>
                <a:cs typeface="American Typewriter" charset="0"/>
              </a:rPr>
              <a:t>k</a:t>
            </a:r>
            <a:endParaRPr lang="en-US" sz="2800" dirty="0">
              <a:solidFill>
                <a:srgbClr val="0000FF"/>
              </a:solidFill>
              <a:latin typeface="+mn-lt"/>
              <a:ea typeface="American Typewriter" charset="0"/>
              <a:cs typeface="American Typewriter" charset="0"/>
            </a:endParaRPr>
          </a:p>
        </p:txBody>
      </p:sp>
      <p:sp>
        <p:nvSpPr>
          <p:cNvPr id="19" name="Rectangle 63">
            <a:extLst>
              <a:ext uri="{FF2B5EF4-FFF2-40B4-BE49-F238E27FC236}">
                <a16:creationId xmlns:a16="http://schemas.microsoft.com/office/drawing/2014/main" id="{5BBC040D-DBFA-2640-8E5F-75771FA1DEF3}"/>
              </a:ext>
            </a:extLst>
          </p:cNvPr>
          <p:cNvSpPr txBox="1">
            <a:spLocks noChangeArrowheads="1"/>
          </p:cNvSpPr>
          <p:nvPr/>
        </p:nvSpPr>
        <p:spPr>
          <a:xfrm>
            <a:off x="7517432" y="2255697"/>
            <a:ext cx="576064" cy="792088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b="1" dirty="0" err="1">
                <a:solidFill>
                  <a:srgbClr val="0000FF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sk</a:t>
            </a:r>
            <a:endParaRPr lang="en-US" sz="2400" b="1" dirty="0">
              <a:solidFill>
                <a:srgbClr val="0000FF"/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51DCF557-996C-A64D-BB6A-B8E1BD08A931}"/>
              </a:ext>
            </a:extLst>
          </p:cNvPr>
          <p:cNvGrpSpPr/>
          <p:nvPr/>
        </p:nvGrpSpPr>
        <p:grpSpPr>
          <a:xfrm>
            <a:off x="107504" y="188640"/>
            <a:ext cx="1606616" cy="1923177"/>
            <a:chOff x="439281" y="332520"/>
            <a:chExt cx="1606616" cy="1923177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6F32679C-66D1-9242-A12D-9D74D9001C3E}"/>
                </a:ext>
              </a:extLst>
            </p:cNvPr>
            <p:cNvCxnSpPr/>
            <p:nvPr/>
          </p:nvCxnSpPr>
          <p:spPr>
            <a:xfrm>
              <a:off x="466597" y="332656"/>
              <a:ext cx="0" cy="184235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51E50AE9-B6F7-0D44-AD18-38BD9FC1F354}"/>
                </a:ext>
              </a:extLst>
            </p:cNvPr>
            <p:cNvCxnSpPr/>
            <p:nvPr/>
          </p:nvCxnSpPr>
          <p:spPr>
            <a:xfrm>
              <a:off x="1835696" y="332656"/>
              <a:ext cx="0" cy="184235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648EC1AF-B4D7-874A-B068-0CA393BA9988}"/>
                </a:ext>
              </a:extLst>
            </p:cNvPr>
            <p:cNvCxnSpPr>
              <a:cxnSpLocks/>
            </p:cNvCxnSpPr>
            <p:nvPr/>
          </p:nvCxnSpPr>
          <p:spPr>
            <a:xfrm>
              <a:off x="439281" y="332656"/>
              <a:ext cx="139641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669CC59E-99FB-1748-9905-4AC9150348D1}"/>
                </a:ext>
              </a:extLst>
            </p:cNvPr>
            <p:cNvCxnSpPr>
              <a:cxnSpLocks/>
            </p:cNvCxnSpPr>
            <p:nvPr/>
          </p:nvCxnSpPr>
          <p:spPr>
            <a:xfrm>
              <a:off x="439281" y="2175011"/>
              <a:ext cx="139641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DAD303CE-3E8D-8142-96A1-CE415BFFF5D7}"/>
                </a:ext>
              </a:extLst>
            </p:cNvPr>
            <p:cNvCxnSpPr>
              <a:cxnSpLocks/>
            </p:cNvCxnSpPr>
            <p:nvPr/>
          </p:nvCxnSpPr>
          <p:spPr>
            <a:xfrm>
              <a:off x="1087353" y="332520"/>
              <a:ext cx="0" cy="5762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57A6C21D-3767-2745-B637-8572C33C9652}"/>
                </a:ext>
              </a:extLst>
            </p:cNvPr>
            <p:cNvCxnSpPr>
              <a:cxnSpLocks/>
            </p:cNvCxnSpPr>
            <p:nvPr/>
          </p:nvCxnSpPr>
          <p:spPr>
            <a:xfrm>
              <a:off x="466597" y="887115"/>
              <a:ext cx="136909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59A4E6C1-E3E9-AC42-9919-1B3F146C270E}"/>
                </a:ext>
              </a:extLst>
            </p:cNvPr>
            <p:cNvCxnSpPr>
              <a:cxnSpLocks/>
            </p:cNvCxnSpPr>
            <p:nvPr/>
          </p:nvCxnSpPr>
          <p:spPr>
            <a:xfrm>
              <a:off x="1087353" y="777885"/>
              <a:ext cx="0" cy="1477812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Rectangle 63">
              <a:extLst>
                <a:ext uri="{FF2B5EF4-FFF2-40B4-BE49-F238E27FC236}">
                  <a16:creationId xmlns:a16="http://schemas.microsoft.com/office/drawing/2014/main" id="{7F8D6FA1-966D-5F42-82E0-522BA900E585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473218" y="420282"/>
              <a:ext cx="894751" cy="357603"/>
            </a:xfrm>
            <a:prstGeom prst="rect">
              <a:avLst/>
            </a:prstGeom>
            <a:noFill/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2000" dirty="0">
                  <a:latin typeface="+mn-lt"/>
                  <a:ea typeface="American Typewriter" charset="0"/>
                  <a:cs typeface="American Typewriter" charset="0"/>
                </a:rPr>
                <a:t>Bob</a:t>
              </a:r>
            </a:p>
          </p:txBody>
        </p:sp>
        <p:sp>
          <p:nvSpPr>
            <p:cNvPr id="28" name="Rectangle 63">
              <a:extLst>
                <a:ext uri="{FF2B5EF4-FFF2-40B4-BE49-F238E27FC236}">
                  <a16:creationId xmlns:a16="http://schemas.microsoft.com/office/drawing/2014/main" id="{9AC7BA42-BA00-5946-BC2A-BF108D4D6DCD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1151146" y="422413"/>
              <a:ext cx="894751" cy="357603"/>
            </a:xfrm>
            <a:prstGeom prst="rect">
              <a:avLst/>
            </a:prstGeom>
            <a:noFill/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2000" b="1" dirty="0" err="1">
                  <a:solidFill>
                    <a:srgbClr val="FF0000"/>
                  </a:solidFill>
                  <a:latin typeface="American Typewriter" charset="0"/>
                  <a:ea typeface="American Typewriter" charset="0"/>
                  <a:cs typeface="American Typewriter" charset="0"/>
                </a:rPr>
                <a:t>pk</a:t>
              </a:r>
              <a:endParaRPr lang="en-US" sz="2000" dirty="0">
                <a:latin typeface="+mn-lt"/>
                <a:ea typeface="American Typewriter" charset="0"/>
                <a:cs typeface="American Typewriter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63">
                <a:extLst>
                  <a:ext uri="{FF2B5EF4-FFF2-40B4-BE49-F238E27FC236}">
                    <a16:creationId xmlns:a16="http://schemas.microsoft.com/office/drawing/2014/main" id="{CA3514E8-2488-2E4D-ACE8-F81358BC036F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6868120" y="1376675"/>
                <a:ext cx="2781015" cy="792088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US" sz="2400" dirty="0">
                    <a:latin typeface="American Typewriter" charset="0"/>
                    <a:ea typeface="American Typewriter" charset="0"/>
                    <a:cs typeface="American Typewriter" charset="0"/>
                  </a:rPr>
                  <a:t>m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merican Typewriter" charset="0"/>
                      </a:rPr>
                      <m:t>←</m:t>
                    </m:r>
                  </m:oMath>
                </a14:m>
                <a:r>
                  <a:rPr lang="en-US" sz="2400" dirty="0">
                    <a:latin typeface="American Typewriter" charset="0"/>
                    <a:ea typeface="American Typewriter" charset="0"/>
                    <a:cs typeface="American Typewriter" charset="0"/>
                  </a:rPr>
                  <a:t> Dec(</a:t>
                </a:r>
                <a:r>
                  <a:rPr lang="en-US" sz="2400" b="1" dirty="0" err="1">
                    <a:solidFill>
                      <a:srgbClr val="0000FF"/>
                    </a:solidFill>
                    <a:latin typeface="American Typewriter" charset="0"/>
                    <a:ea typeface="American Typewriter" charset="0"/>
                    <a:cs typeface="American Typewriter" charset="0"/>
                  </a:rPr>
                  <a:t>sk</a:t>
                </a:r>
                <a:r>
                  <a:rPr lang="en-US" sz="2400" dirty="0" err="1">
                    <a:latin typeface="American Typewriter" charset="0"/>
                    <a:ea typeface="American Typewriter" charset="0"/>
                    <a:cs typeface="American Typewriter" charset="0"/>
                  </a:rPr>
                  <a:t>,c</a:t>
                </a:r>
                <a:r>
                  <a:rPr lang="en-US" sz="2400" dirty="0">
                    <a:latin typeface="American Typewriter" charset="0"/>
                    <a:ea typeface="American Typewriter" charset="0"/>
                    <a:cs typeface="American Typewriter" charset="0"/>
                  </a:rPr>
                  <a:t>)</a:t>
                </a:r>
              </a:p>
            </p:txBody>
          </p:sp>
        </mc:Choice>
        <mc:Fallback xmlns="">
          <p:sp>
            <p:nvSpPr>
              <p:cNvPr id="32" name="Rectangle 63">
                <a:extLst>
                  <a:ext uri="{FF2B5EF4-FFF2-40B4-BE49-F238E27FC236}">
                    <a16:creationId xmlns:a16="http://schemas.microsoft.com/office/drawing/2014/main" id="{CA3514E8-2488-2E4D-ACE8-F81358BC03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8120" y="1376675"/>
                <a:ext cx="2781015" cy="792088"/>
              </a:xfrm>
              <a:prstGeom prst="rect">
                <a:avLst/>
              </a:prstGeom>
              <a:blipFill>
                <a:blip r:embed="rId6"/>
                <a:stretch>
                  <a:fillRect l="-3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53232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6" grpId="0"/>
      <p:bldP spid="17" grpId="0"/>
      <p:bldP spid="18" grpId="0"/>
      <p:bldP spid="19" grpId="0"/>
      <p:bldP spid="3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1">
            <a:extLst>
              <a:ext uri="{FF2B5EF4-FFF2-40B4-BE49-F238E27FC236}">
                <a16:creationId xmlns:a16="http://schemas.microsoft.com/office/drawing/2014/main" id="{D0BCA042-7756-9C4E-952E-DD3DD09C5B5A}"/>
              </a:ext>
            </a:extLst>
          </p:cNvPr>
          <p:cNvSpPr txBox="1">
            <a:spLocks/>
          </p:cNvSpPr>
          <p:nvPr/>
        </p:nvSpPr>
        <p:spPr>
          <a:xfrm>
            <a:off x="20543" y="116632"/>
            <a:ext cx="8712968" cy="792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rgbClr val="891637"/>
                </a:solidFill>
                <a:latin typeface="Calibri" panose="020F0502020204030204" pitchFamily="34" charset="0"/>
                <a:ea typeface="Cambria Math" pitchFamily="18" charset="0"/>
                <a:cs typeface="Arial Unicode MS" pitchFamily="34" charset="-128"/>
              </a:rPr>
              <a:t>Public-Key Encryption</a:t>
            </a:r>
            <a:endParaRPr lang="en-US" sz="2400" i="1" dirty="0">
              <a:solidFill>
                <a:srgbClr val="891637"/>
              </a:solidFill>
              <a:latin typeface="Calibri" panose="020F0502020204030204" pitchFamily="34" charset="0"/>
              <a:ea typeface="Cambria Math" pitchFamily="18" charset="0"/>
              <a:cs typeface="Arial Unicode MS" pitchFamily="34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63">
                <a:extLst>
                  <a:ext uri="{FF2B5EF4-FFF2-40B4-BE49-F238E27FC236}">
                    <a16:creationId xmlns:a16="http://schemas.microsoft.com/office/drawing/2014/main" id="{90061F8A-350A-9746-8E3F-4C343089BA48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827584" y="1511876"/>
                <a:ext cx="8316416" cy="1605156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457200" indent="-457200" algn="l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merican Typewriter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merican Typewriter" charset="0"/>
                          </a:rPr>
                          <m:t>𝑝𝑘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merican Typewriter" charset="0"/>
                          </a:rPr>
                          <m:t>,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merican Typewriter" charset="0"/>
                          </a:rPr>
                          <m:t>𝑠𝑘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merican Typewriter" charset="0"/>
                      </a:rPr>
                      <m:t>←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American Typewriter" charset="0"/>
                        <a:cs typeface="American Typewriter" charset="0"/>
                      </a:rPr>
                      <m:t>𝐺𝑒𝑛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American Typewriter" charset="0"/>
                            <a:cs typeface="American Typewriter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e>
                    </m:d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2800" dirty="0">
                    <a:latin typeface="+mn-lt"/>
                    <a:ea typeface="American Typewriter" charset="0"/>
                    <a:cs typeface="American Typewriter" charset="0"/>
                  </a:rPr>
                  <a:t> </a:t>
                </a:r>
              </a:p>
              <a:p>
                <a:pPr algn="l"/>
                <a:r>
                  <a:rPr lang="en-US" sz="2400" dirty="0">
                    <a:latin typeface="+mn-lt"/>
                    <a:ea typeface="American Typewriter" charset="0"/>
                    <a:cs typeface="American Typewriter" charset="0"/>
                  </a:rPr>
                  <a:t>PPT Key generation algorithm generates a public-private key pair.</a:t>
                </a:r>
              </a:p>
            </p:txBody>
          </p:sp>
        </mc:Choice>
        <mc:Fallback xmlns="">
          <p:sp>
            <p:nvSpPr>
              <p:cNvPr id="4" name="Rectangle 63">
                <a:extLst>
                  <a:ext uri="{FF2B5EF4-FFF2-40B4-BE49-F238E27FC236}">
                    <a16:creationId xmlns:a16="http://schemas.microsoft.com/office/drawing/2014/main" id="{90061F8A-350A-9746-8E3F-4C343089BA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584" y="1511876"/>
                <a:ext cx="8316416" cy="1605156"/>
              </a:xfrm>
              <a:prstGeom prst="rect">
                <a:avLst/>
              </a:prstGeom>
              <a:blipFill>
                <a:blip r:embed="rId3"/>
                <a:stretch>
                  <a:fillRect l="-12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63">
                <a:extLst>
                  <a:ext uri="{FF2B5EF4-FFF2-40B4-BE49-F238E27FC236}">
                    <a16:creationId xmlns:a16="http://schemas.microsoft.com/office/drawing/2014/main" id="{850EC10B-B4A8-6646-9CE7-CAF8E0685EA5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824744" y="2780928"/>
                <a:ext cx="8316416" cy="1605156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457200" indent="-457200" algn="l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merican Typewriter" charset="0"/>
                      </a:rPr>
                      <m:t>𝑐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merican Typewriter" charset="0"/>
                      </a:rPr>
                      <m:t>←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American Typewriter" charset="0"/>
                        <a:cs typeface="American Typewriter" charset="0"/>
                      </a:rPr>
                      <m:t>𝐸𝑛𝑐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American Typewriter" charset="0"/>
                            <a:cs typeface="American Typewriter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𝑝𝑘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2800" dirty="0">
                    <a:latin typeface="+mn-lt"/>
                    <a:ea typeface="American Typewriter" charset="0"/>
                    <a:cs typeface="American Typewriter" charset="0"/>
                  </a:rPr>
                  <a:t> </a:t>
                </a:r>
              </a:p>
              <a:p>
                <a:pPr algn="l"/>
                <a:r>
                  <a:rPr lang="en-US" sz="2400" dirty="0">
                    <a:latin typeface="+mn-lt"/>
                    <a:ea typeface="American Typewriter" charset="0"/>
                    <a:cs typeface="American Typewriter" charset="0"/>
                  </a:rPr>
                  <a:t>Encryption algorithm uses the public key to encrypt message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American Typewriter" charset="0"/>
                        <a:cs typeface="American Typewriter" charset="0"/>
                      </a:rPr>
                      <m:t>𝑚</m:t>
                    </m:r>
                  </m:oMath>
                </a14:m>
                <a:r>
                  <a:rPr lang="en-US" sz="2400" dirty="0">
                    <a:latin typeface="+mn-lt"/>
                    <a:ea typeface="American Typewriter" charset="0"/>
                    <a:cs typeface="American Typewriter" charset="0"/>
                  </a:rPr>
                  <a:t>.</a:t>
                </a:r>
              </a:p>
            </p:txBody>
          </p:sp>
        </mc:Choice>
        <mc:Fallback xmlns="">
          <p:sp>
            <p:nvSpPr>
              <p:cNvPr id="5" name="Rectangle 63">
                <a:extLst>
                  <a:ext uri="{FF2B5EF4-FFF2-40B4-BE49-F238E27FC236}">
                    <a16:creationId xmlns:a16="http://schemas.microsoft.com/office/drawing/2014/main" id="{850EC10B-B4A8-6646-9CE7-CAF8E0685E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744" y="2780928"/>
                <a:ext cx="8316416" cy="1605156"/>
              </a:xfrm>
              <a:prstGeom prst="rect">
                <a:avLst/>
              </a:prstGeom>
              <a:blipFill>
                <a:blip r:embed="rId4"/>
                <a:stretch>
                  <a:fillRect l="-12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63">
                <a:extLst>
                  <a:ext uri="{FF2B5EF4-FFF2-40B4-BE49-F238E27FC236}">
                    <a16:creationId xmlns:a16="http://schemas.microsoft.com/office/drawing/2014/main" id="{F80F46AD-85D7-524F-B131-EE159D09AE15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827584" y="4056092"/>
                <a:ext cx="8316416" cy="1605156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457200" indent="-457200" algn="l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merican Typewriter" charset="0"/>
                      </a:rPr>
                      <m:t>𝑚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merican Typewriter" charset="0"/>
                      </a:rPr>
                      <m:t>←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American Typewriter" charset="0"/>
                        <a:cs typeface="American Typewriter" charset="0"/>
                      </a:rPr>
                      <m:t>𝐷𝑒𝑐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American Typewriter" charset="0"/>
                            <a:cs typeface="American Typewriter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American Typewriter" charset="0"/>
                            <a:cs typeface="American Typewriter" charset="0"/>
                          </a:rPr>
                          <m:t>𝑠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2800" dirty="0">
                    <a:latin typeface="+mn-lt"/>
                    <a:ea typeface="American Typewriter" charset="0"/>
                    <a:cs typeface="American Typewriter" charset="0"/>
                  </a:rPr>
                  <a:t> </a:t>
                </a:r>
              </a:p>
              <a:p>
                <a:pPr algn="l"/>
                <a:r>
                  <a:rPr lang="en-US" sz="2400" dirty="0">
                    <a:latin typeface="+mn-lt"/>
                    <a:ea typeface="American Typewriter" charset="0"/>
                    <a:cs typeface="American Typewriter" charset="0"/>
                  </a:rPr>
                  <a:t>Decryption algorithm uses the private key to decrypt ciphertext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American Typewriter" charset="0"/>
                        <a:cs typeface="American Typewriter" charset="0"/>
                      </a:rPr>
                      <m:t>𝑐</m:t>
                    </m:r>
                  </m:oMath>
                </a14:m>
                <a:r>
                  <a:rPr lang="en-US" sz="2400" dirty="0">
                    <a:latin typeface="+mn-lt"/>
                    <a:ea typeface="American Typewriter" charset="0"/>
                    <a:cs typeface="American Typewriter" charset="0"/>
                  </a:rPr>
                  <a:t>.</a:t>
                </a:r>
              </a:p>
            </p:txBody>
          </p:sp>
        </mc:Choice>
        <mc:Fallback xmlns="">
          <p:sp>
            <p:nvSpPr>
              <p:cNvPr id="6" name="Rectangle 63">
                <a:extLst>
                  <a:ext uri="{FF2B5EF4-FFF2-40B4-BE49-F238E27FC236}">
                    <a16:creationId xmlns:a16="http://schemas.microsoft.com/office/drawing/2014/main" id="{F80F46AD-85D7-524F-B131-EE159D09AE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584" y="4056092"/>
                <a:ext cx="8316416" cy="1605156"/>
              </a:xfrm>
              <a:prstGeom prst="rect">
                <a:avLst/>
              </a:prstGeom>
              <a:blipFill>
                <a:blip r:embed="rId5"/>
                <a:stretch>
                  <a:fillRect l="-1220" r="-9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3">
                <a:extLst>
                  <a:ext uri="{FF2B5EF4-FFF2-40B4-BE49-F238E27FC236}">
                    <a16:creationId xmlns:a16="http://schemas.microsoft.com/office/drawing/2014/main" id="{2E05CE2A-7C9F-3E4D-9D8D-82187178F86A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539552" y="5325144"/>
                <a:ext cx="8581528" cy="1605156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US" sz="2800" b="1" i="1" dirty="0">
                    <a:ea typeface="Cambria Math" panose="02040503050406030204" pitchFamily="18" charset="0"/>
                    <a:cs typeface="American Typewriter" charset="0"/>
                  </a:rPr>
                  <a:t>Correctness: </a:t>
                </a:r>
                <a:r>
                  <a:rPr lang="en-US" sz="2800" dirty="0">
                    <a:ea typeface="Cambria Math" panose="02040503050406030204" pitchFamily="18" charset="0"/>
                    <a:cs typeface="American Typewriter" charset="0"/>
                  </a:rPr>
                  <a:t>For all pk, sk, m: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merican Typewriter" charset="0"/>
                      </a:rPr>
                      <m:t>𝐷𝑒𝑐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merican Typewriter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merican Typewriter" charset="0"/>
                          </a:rPr>
                          <m:t>𝑠𝑘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merican Typewriter" charset="0"/>
                          </a:rPr>
                          <m:t>,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American Typewriter" charset="0"/>
                            <a:cs typeface="American Typewriter" charset="0"/>
                          </a:rPr>
                          <m:t>𝐸𝑛𝑐</m:t>
                        </m:r>
                        <m:d>
                          <m:d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ea typeface="American Typewriter" charset="0"/>
                                <a:cs typeface="American Typewriter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𝑝𝑘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</m:d>
                      </m:e>
                    </m:d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800" b="0" i="0" smtClean="0">
                        <a:latin typeface="Cambria Math" panose="02040503050406030204" pitchFamily="18" charset="0"/>
                      </a:rPr>
                      <m:t>m</m:t>
                    </m:r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2800" dirty="0">
                    <a:latin typeface="+mn-lt"/>
                    <a:ea typeface="American Typewriter" charset="0"/>
                    <a:cs typeface="American Typewriter" charset="0"/>
                  </a:rPr>
                  <a:t> </a:t>
                </a:r>
              </a:p>
            </p:txBody>
          </p:sp>
        </mc:Choice>
        <mc:Fallback xmlns="">
          <p:sp>
            <p:nvSpPr>
              <p:cNvPr id="7" name="Rectangle 63">
                <a:extLst>
                  <a:ext uri="{FF2B5EF4-FFF2-40B4-BE49-F238E27FC236}">
                    <a16:creationId xmlns:a16="http://schemas.microsoft.com/office/drawing/2014/main" id="{2E05CE2A-7C9F-3E4D-9D8D-82187178F8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5325144"/>
                <a:ext cx="8581528" cy="1605156"/>
              </a:xfrm>
              <a:prstGeom prst="rect">
                <a:avLst/>
              </a:prstGeom>
              <a:blipFill>
                <a:blip r:embed="rId6"/>
                <a:stretch>
                  <a:fillRect l="-13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950BE6C3-D527-1443-8D2D-8A413CC1946F}"/>
              </a:ext>
            </a:extLst>
          </p:cNvPr>
          <p:cNvSpPr/>
          <p:nvPr/>
        </p:nvSpPr>
        <p:spPr>
          <a:xfrm>
            <a:off x="467544" y="1844824"/>
            <a:ext cx="144016" cy="371732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63">
                <a:extLst>
                  <a:ext uri="{FF2B5EF4-FFF2-40B4-BE49-F238E27FC236}">
                    <a16:creationId xmlns:a16="http://schemas.microsoft.com/office/drawing/2014/main" id="{28D54FA8-605A-104C-BDE1-B1D33F2ECC92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828599" y="978656"/>
                <a:ext cx="8316416" cy="722152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US" sz="2800" i="1" dirty="0">
                    <a:solidFill>
                      <a:schemeClr val="tx1"/>
                    </a:solidFill>
                    <a:ea typeface="Cambria Math" panose="02040503050406030204" pitchFamily="18" charset="0"/>
                    <a:cs typeface="American Typewriter" charset="0"/>
                  </a:rPr>
                  <a:t>A triple of PPT algorithms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merican Typewriter" charset="0"/>
                      </a:rPr>
                      <m:t>(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merican Typewriter" charset="0"/>
                      </a:rPr>
                      <m:t>𝐺𝑒𝑛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merican Typewriter" charset="0"/>
                      </a:rPr>
                      <m:t>,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merican Typewriter" charset="0"/>
                      </a:rPr>
                      <m:t>𝐸𝑛𝑐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merican Typewriter" charset="0"/>
                      </a:rPr>
                      <m:t>,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merican Typewriter" charset="0"/>
                      </a:rPr>
                      <m:t>𝐷𝑒𝑐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merican Typewriter" charset="0"/>
                      </a:rPr>
                      <m:t>)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  <a:latin typeface="+mn-lt"/>
                    <a:ea typeface="American Typewriter" charset="0"/>
                    <a:cs typeface="American Typewriter" charset="0"/>
                  </a:rPr>
                  <a:t> </a:t>
                </a:r>
                <a:r>
                  <a:rPr lang="en-US" sz="2800" dirty="0" err="1">
                    <a:solidFill>
                      <a:schemeClr val="tx1"/>
                    </a:solidFill>
                    <a:latin typeface="+mn-lt"/>
                    <a:ea typeface="American Typewriter" charset="0"/>
                    <a:cs typeface="American Typewriter" charset="0"/>
                  </a:rPr>
                  <a:t>s.t.</a:t>
                </a:r>
                <a:r>
                  <a:rPr lang="en-US" sz="2800" dirty="0">
                    <a:solidFill>
                      <a:schemeClr val="tx1"/>
                    </a:solidFill>
                    <a:latin typeface="+mn-lt"/>
                    <a:ea typeface="American Typewriter" charset="0"/>
                    <a:cs typeface="American Typewriter" charset="0"/>
                  </a:rPr>
                  <a:t> </a:t>
                </a:r>
              </a:p>
            </p:txBody>
          </p:sp>
        </mc:Choice>
        <mc:Fallback xmlns="">
          <p:sp>
            <p:nvSpPr>
              <p:cNvPr id="9" name="Rectangle 63">
                <a:extLst>
                  <a:ext uri="{FF2B5EF4-FFF2-40B4-BE49-F238E27FC236}">
                    <a16:creationId xmlns:a16="http://schemas.microsoft.com/office/drawing/2014/main" id="{28D54FA8-605A-104C-BDE1-B1D33F2ECC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8599" y="978656"/>
                <a:ext cx="8316416" cy="722152"/>
              </a:xfrm>
              <a:prstGeom prst="rect">
                <a:avLst/>
              </a:prstGeom>
              <a:blipFill>
                <a:blip r:embed="rId7"/>
                <a:stretch>
                  <a:fillRect l="-1372" b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 descr="https://encrypted-tbn1.gstatic.com/images?q=tbn:ANd9GcRMqz810dqY5w4yvvGMx0LZ98j9pT_RRanjEhtqGQxcgqYwtJbx">
            <a:extLst>
              <a:ext uri="{FF2B5EF4-FFF2-40B4-BE49-F238E27FC236}">
                <a16:creationId xmlns:a16="http://schemas.microsoft.com/office/drawing/2014/main" id="{11C1C1EC-B91D-5049-8DF4-4454D1BEB6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1071" y="194726"/>
            <a:ext cx="502869" cy="502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896035F-4A09-9847-9BA5-78B56BBA4FFB}"/>
              </a:ext>
            </a:extLst>
          </p:cNvPr>
          <p:cNvCxnSpPr>
            <a:cxnSpLocks/>
          </p:cNvCxnSpPr>
          <p:nvPr/>
        </p:nvCxnSpPr>
        <p:spPr>
          <a:xfrm>
            <a:off x="7740352" y="422054"/>
            <a:ext cx="695976" cy="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headEnd type="none"/>
            <a:tailEnd type="arrow"/>
          </a:ln>
          <a:effectLst/>
        </p:spPr>
      </p:cxnSp>
      <p:pic>
        <p:nvPicPr>
          <p:cNvPr id="12" name="Picture 4" descr="https://encrypted-tbn3.gstatic.com/images?q=tbn:ANd9GcSRoJblC7gZo6LVPNnJ-9PTS0ivFVMUVbOYWggxnyWgybZquE070Q">
            <a:extLst>
              <a:ext uri="{FF2B5EF4-FFF2-40B4-BE49-F238E27FC236}">
                <a16:creationId xmlns:a16="http://schemas.microsoft.com/office/drawing/2014/main" id="{3F7DC001-00DD-BB4D-BE54-48380820CC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1439" y="194726"/>
            <a:ext cx="329315" cy="535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https://encrypted-tbn3.gstatic.com/images?q=tbn:ANd9GcSRoJblC7gZo6LVPNnJ-9PTS0ivFVMUVbOYWggxnyWgybZquE070Q">
            <a:extLst>
              <a:ext uri="{FF2B5EF4-FFF2-40B4-BE49-F238E27FC236}">
                <a16:creationId xmlns:a16="http://schemas.microsoft.com/office/drawing/2014/main" id="{92C1F092-C0A4-AF4F-A486-9D9D56A379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1912" y="1779086"/>
            <a:ext cx="329315" cy="535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 descr="https://encrypted-tbn1.gstatic.com/images?q=tbn:ANd9GcRMqz810dqY5w4yvvGMx0LZ98j9pT_RRanjEhtqGQxcgqYwtJbx">
            <a:extLst>
              <a:ext uri="{FF2B5EF4-FFF2-40B4-BE49-F238E27FC236}">
                <a16:creationId xmlns:a16="http://schemas.microsoft.com/office/drawing/2014/main" id="{DE8E081D-744E-814A-A975-ED34F89E70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5592" y="3069105"/>
            <a:ext cx="502869" cy="502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https://encrypted-tbn3.gstatic.com/images?q=tbn:ANd9GcSRoJblC7gZo6LVPNnJ-9PTS0ivFVMUVbOYWggxnyWgybZquE070Q">
            <a:extLst>
              <a:ext uri="{FF2B5EF4-FFF2-40B4-BE49-F238E27FC236}">
                <a16:creationId xmlns:a16="http://schemas.microsoft.com/office/drawing/2014/main" id="{AA1F90C4-8D8E-0843-B3C8-2A610AE742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8669" y="4358403"/>
            <a:ext cx="329315" cy="535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3532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1">
            <a:extLst>
              <a:ext uri="{FF2B5EF4-FFF2-40B4-BE49-F238E27FC236}">
                <a16:creationId xmlns:a16="http://schemas.microsoft.com/office/drawing/2014/main" id="{D0BCA042-7756-9C4E-952E-DD3DD09C5B5A}"/>
              </a:ext>
            </a:extLst>
          </p:cNvPr>
          <p:cNvSpPr txBox="1">
            <a:spLocks/>
          </p:cNvSpPr>
          <p:nvPr/>
        </p:nvSpPr>
        <p:spPr>
          <a:xfrm>
            <a:off x="20543" y="188640"/>
            <a:ext cx="8712968" cy="792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rgbClr val="891637"/>
                </a:solidFill>
                <a:latin typeface="Calibri" panose="020F0502020204030204" pitchFamily="34" charset="0"/>
                <a:ea typeface="Cambria Math" pitchFamily="18" charset="0"/>
                <a:cs typeface="Arial Unicode MS" pitchFamily="34" charset="-128"/>
              </a:rPr>
              <a:t>How to Define Security</a:t>
            </a:r>
            <a:endParaRPr lang="en-US" sz="2400" i="1" dirty="0">
              <a:solidFill>
                <a:srgbClr val="891637"/>
              </a:solidFill>
              <a:latin typeface="Calibri" panose="020F0502020204030204" pitchFamily="34" charset="0"/>
              <a:ea typeface="Cambria Math" pitchFamily="18" charset="0"/>
              <a:cs typeface="Arial Unicode MS" pitchFamily="34" charset="-128"/>
            </a:endParaRPr>
          </a:p>
        </p:txBody>
      </p:sp>
      <p:pic>
        <p:nvPicPr>
          <p:cNvPr id="9" name="Picture 8" descr="https://encrypted-tbn1.gstatic.com/images?q=tbn:ANd9GcRMqz810dqY5w4yvvGMx0LZ98j9pT_RRanjEhtqGQxcgqYwtJbx">
            <a:extLst>
              <a:ext uri="{FF2B5EF4-FFF2-40B4-BE49-F238E27FC236}">
                <a16:creationId xmlns:a16="http://schemas.microsoft.com/office/drawing/2014/main" id="{28C90C2C-81BD-2146-B9DC-788AF8610D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3023046"/>
            <a:ext cx="910010" cy="910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75EE732-B3CC-3A43-A26E-8C4684AC9098}"/>
              </a:ext>
            </a:extLst>
          </p:cNvPr>
          <p:cNvCxnSpPr/>
          <p:nvPr/>
        </p:nvCxnSpPr>
        <p:spPr>
          <a:xfrm>
            <a:off x="2483768" y="3501008"/>
            <a:ext cx="3960440" cy="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headEnd type="none"/>
            <a:tailEnd type="arrow"/>
          </a:ln>
          <a:effectLst/>
        </p:spPr>
      </p:cxnSp>
      <p:pic>
        <p:nvPicPr>
          <p:cNvPr id="11" name="Picture 4" descr="https://encrypted-tbn3.gstatic.com/images?q=tbn:ANd9GcSRoJblC7gZo6LVPNnJ-9PTS0ivFVMUVbOYWggxnyWgybZquE070Q">
            <a:extLst>
              <a:ext uri="{FF2B5EF4-FFF2-40B4-BE49-F238E27FC236}">
                <a16:creationId xmlns:a16="http://schemas.microsoft.com/office/drawing/2014/main" id="{4AAF63BC-B276-A94E-8F57-AB4360B150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8120" y="2938264"/>
            <a:ext cx="656208" cy="106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63">
                <a:extLst>
                  <a:ext uri="{FF2B5EF4-FFF2-40B4-BE49-F238E27FC236}">
                    <a16:creationId xmlns:a16="http://schemas.microsoft.com/office/drawing/2014/main" id="{B780A67E-FDEE-D946-90F2-714C30C1FE35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3231145" y="2752093"/>
                <a:ext cx="2781015" cy="792088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US" sz="2400" dirty="0">
                    <a:latin typeface="American Typewriter" charset="0"/>
                    <a:ea typeface="American Typewriter" charset="0"/>
                    <a:cs typeface="American Typewriter" charset="0"/>
                  </a:rPr>
                  <a:t>c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merican Typewriter" charset="0"/>
                      </a:rPr>
                      <m:t>←</m:t>
                    </m:r>
                  </m:oMath>
                </a14:m>
                <a:r>
                  <a:rPr lang="en-US" sz="2400" dirty="0">
                    <a:latin typeface="American Typewriter" charset="0"/>
                    <a:ea typeface="American Typewriter" charset="0"/>
                    <a:cs typeface="American Typewriter" charset="0"/>
                  </a:rPr>
                  <a:t> </a:t>
                </a:r>
                <a:r>
                  <a:rPr lang="en-US" sz="2400" dirty="0" err="1">
                    <a:latin typeface="American Typewriter" charset="0"/>
                    <a:ea typeface="American Typewriter" charset="0"/>
                    <a:cs typeface="American Typewriter" charset="0"/>
                  </a:rPr>
                  <a:t>Enc</a:t>
                </a:r>
                <a:r>
                  <a:rPr lang="en-US" sz="2400" dirty="0">
                    <a:latin typeface="American Typewriter" charset="0"/>
                    <a:ea typeface="American Typewriter" charset="0"/>
                    <a:cs typeface="American Typewriter" charset="0"/>
                  </a:rPr>
                  <a:t>(</a:t>
                </a:r>
                <a:r>
                  <a:rPr lang="en-US" sz="2400" b="1" dirty="0" err="1">
                    <a:solidFill>
                      <a:srgbClr val="FF0000"/>
                    </a:solidFill>
                    <a:latin typeface="American Typewriter" charset="0"/>
                    <a:ea typeface="American Typewriter" charset="0"/>
                    <a:cs typeface="American Typewriter" charset="0"/>
                  </a:rPr>
                  <a:t>pk</a:t>
                </a:r>
                <a:r>
                  <a:rPr lang="en-US" sz="2400" dirty="0" err="1">
                    <a:latin typeface="American Typewriter" charset="0"/>
                    <a:ea typeface="American Typewriter" charset="0"/>
                    <a:cs typeface="American Typewriter" charset="0"/>
                  </a:rPr>
                  <a:t>,m</a:t>
                </a:r>
                <a:r>
                  <a:rPr lang="en-US" sz="2400" dirty="0">
                    <a:latin typeface="American Typewriter" charset="0"/>
                    <a:ea typeface="American Typewriter" charset="0"/>
                    <a:cs typeface="American Typewriter" charset="0"/>
                  </a:rPr>
                  <a:t>)</a:t>
                </a:r>
              </a:p>
            </p:txBody>
          </p:sp>
        </mc:Choice>
        <mc:Fallback xmlns="">
          <p:sp>
            <p:nvSpPr>
              <p:cNvPr id="12" name="Rectangle 63">
                <a:extLst>
                  <a:ext uri="{FF2B5EF4-FFF2-40B4-BE49-F238E27FC236}">
                    <a16:creationId xmlns:a16="http://schemas.microsoft.com/office/drawing/2014/main" id="{B780A67E-FDEE-D946-90F2-714C30C1FE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1145" y="2752093"/>
                <a:ext cx="2781015" cy="792088"/>
              </a:xfrm>
              <a:prstGeom prst="rect">
                <a:avLst/>
              </a:prstGeom>
              <a:blipFill>
                <a:blip r:embed="rId5"/>
                <a:stretch>
                  <a:fillRect l="-3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63">
            <a:extLst>
              <a:ext uri="{FF2B5EF4-FFF2-40B4-BE49-F238E27FC236}">
                <a16:creationId xmlns:a16="http://schemas.microsoft.com/office/drawing/2014/main" id="{FDD428F4-6875-D74B-AF56-3579718311DC}"/>
              </a:ext>
            </a:extLst>
          </p:cNvPr>
          <p:cNvSpPr txBox="1">
            <a:spLocks noChangeArrowheads="1"/>
          </p:cNvSpPr>
          <p:nvPr/>
        </p:nvSpPr>
        <p:spPr>
          <a:xfrm>
            <a:off x="7517432" y="3018950"/>
            <a:ext cx="576064" cy="792088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b="1" dirty="0" err="1">
                <a:solidFill>
                  <a:srgbClr val="0000FF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sk</a:t>
            </a:r>
            <a:endParaRPr lang="en-US" sz="2400" b="1" dirty="0">
              <a:solidFill>
                <a:srgbClr val="0000FF"/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8CCA229-4360-AC49-82F6-41F07716AA9A}"/>
              </a:ext>
            </a:extLst>
          </p:cNvPr>
          <p:cNvGrpSpPr/>
          <p:nvPr/>
        </p:nvGrpSpPr>
        <p:grpSpPr>
          <a:xfrm>
            <a:off x="491018" y="976397"/>
            <a:ext cx="1606616" cy="1923177"/>
            <a:chOff x="439281" y="332520"/>
            <a:chExt cx="1606616" cy="1923177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E9375A7-285B-F747-BC3D-1EE75623E521}"/>
                </a:ext>
              </a:extLst>
            </p:cNvPr>
            <p:cNvCxnSpPr/>
            <p:nvPr/>
          </p:nvCxnSpPr>
          <p:spPr>
            <a:xfrm>
              <a:off x="466597" y="332656"/>
              <a:ext cx="0" cy="184235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BD1715E-B12B-5348-9716-A47009F7788B}"/>
                </a:ext>
              </a:extLst>
            </p:cNvPr>
            <p:cNvCxnSpPr/>
            <p:nvPr/>
          </p:nvCxnSpPr>
          <p:spPr>
            <a:xfrm>
              <a:off x="1835696" y="332656"/>
              <a:ext cx="0" cy="184235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0A4542A4-4E32-7944-B4D5-D7CF8D4FB4D6}"/>
                </a:ext>
              </a:extLst>
            </p:cNvPr>
            <p:cNvCxnSpPr>
              <a:cxnSpLocks/>
            </p:cNvCxnSpPr>
            <p:nvPr/>
          </p:nvCxnSpPr>
          <p:spPr>
            <a:xfrm>
              <a:off x="439281" y="332656"/>
              <a:ext cx="139641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9CBDBED9-FEFC-CE45-903E-6D2140A80E5F}"/>
                </a:ext>
              </a:extLst>
            </p:cNvPr>
            <p:cNvCxnSpPr>
              <a:cxnSpLocks/>
            </p:cNvCxnSpPr>
            <p:nvPr/>
          </p:nvCxnSpPr>
          <p:spPr>
            <a:xfrm>
              <a:off x="439281" y="2175011"/>
              <a:ext cx="139641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D8C2C5DB-7EA0-7349-83C2-7682C11B2DEA}"/>
                </a:ext>
              </a:extLst>
            </p:cNvPr>
            <p:cNvCxnSpPr>
              <a:cxnSpLocks/>
            </p:cNvCxnSpPr>
            <p:nvPr/>
          </p:nvCxnSpPr>
          <p:spPr>
            <a:xfrm>
              <a:off x="1087353" y="332520"/>
              <a:ext cx="0" cy="5762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47CB5919-DF11-3043-BF47-FA37AA84BB0D}"/>
                </a:ext>
              </a:extLst>
            </p:cNvPr>
            <p:cNvCxnSpPr>
              <a:cxnSpLocks/>
            </p:cNvCxnSpPr>
            <p:nvPr/>
          </p:nvCxnSpPr>
          <p:spPr>
            <a:xfrm>
              <a:off x="466597" y="887115"/>
              <a:ext cx="136909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AD4B11DC-6548-9143-BE80-E5097AA1B1CF}"/>
                </a:ext>
              </a:extLst>
            </p:cNvPr>
            <p:cNvCxnSpPr>
              <a:cxnSpLocks/>
            </p:cNvCxnSpPr>
            <p:nvPr/>
          </p:nvCxnSpPr>
          <p:spPr>
            <a:xfrm>
              <a:off x="1087353" y="777885"/>
              <a:ext cx="0" cy="1477812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63">
              <a:extLst>
                <a:ext uri="{FF2B5EF4-FFF2-40B4-BE49-F238E27FC236}">
                  <a16:creationId xmlns:a16="http://schemas.microsoft.com/office/drawing/2014/main" id="{750B1343-9A70-D448-8191-42718DDAD5D9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473218" y="420282"/>
              <a:ext cx="894751" cy="357603"/>
            </a:xfrm>
            <a:prstGeom prst="rect">
              <a:avLst/>
            </a:prstGeom>
            <a:noFill/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2000" dirty="0">
                  <a:latin typeface="+mn-lt"/>
                  <a:ea typeface="American Typewriter" charset="0"/>
                  <a:cs typeface="American Typewriter" charset="0"/>
                </a:rPr>
                <a:t>Bob</a:t>
              </a:r>
            </a:p>
          </p:txBody>
        </p:sp>
        <p:sp>
          <p:nvSpPr>
            <p:cNvPr id="23" name="Rectangle 63">
              <a:extLst>
                <a:ext uri="{FF2B5EF4-FFF2-40B4-BE49-F238E27FC236}">
                  <a16:creationId xmlns:a16="http://schemas.microsoft.com/office/drawing/2014/main" id="{D83F1795-F368-B746-A7A4-2F1EBE8F3E2B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1151146" y="422413"/>
              <a:ext cx="894751" cy="357603"/>
            </a:xfrm>
            <a:prstGeom prst="rect">
              <a:avLst/>
            </a:prstGeom>
            <a:noFill/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2000" b="1" dirty="0" err="1">
                  <a:solidFill>
                    <a:srgbClr val="FF0000"/>
                  </a:solidFill>
                  <a:latin typeface="American Typewriter" charset="0"/>
                  <a:ea typeface="American Typewriter" charset="0"/>
                  <a:cs typeface="American Typewriter" charset="0"/>
                </a:rPr>
                <a:t>pk</a:t>
              </a:r>
              <a:endParaRPr lang="en-US" sz="2000" dirty="0">
                <a:latin typeface="+mn-lt"/>
                <a:ea typeface="American Typewriter" charset="0"/>
                <a:cs typeface="American Typewriter" charset="0"/>
              </a:endParaRPr>
            </a:p>
          </p:txBody>
        </p:sp>
      </p:grpSp>
      <p:pic>
        <p:nvPicPr>
          <p:cNvPr id="26" name="Picture 25">
            <a:extLst>
              <a:ext uri="{FF2B5EF4-FFF2-40B4-BE49-F238E27FC236}">
                <a16:creationId xmlns:a16="http://schemas.microsoft.com/office/drawing/2014/main" id="{A32B8CA6-820A-A44A-AA89-3480F621CC9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773" y="1287445"/>
            <a:ext cx="1591291" cy="1584373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725B6A1D-5C77-674D-A483-D759B1D37254}"/>
              </a:ext>
            </a:extLst>
          </p:cNvPr>
          <p:cNvSpPr/>
          <p:nvPr/>
        </p:nvSpPr>
        <p:spPr>
          <a:xfrm>
            <a:off x="611560" y="4418042"/>
            <a:ext cx="77447" cy="227381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63">
            <a:extLst>
              <a:ext uri="{FF2B5EF4-FFF2-40B4-BE49-F238E27FC236}">
                <a16:creationId xmlns:a16="http://schemas.microsoft.com/office/drawing/2014/main" id="{F1E9BAFC-8C70-E84E-B7AC-1E47A78B888A}"/>
              </a:ext>
            </a:extLst>
          </p:cNvPr>
          <p:cNvSpPr txBox="1">
            <a:spLocks noChangeArrowheads="1"/>
          </p:cNvSpPr>
          <p:nvPr/>
        </p:nvSpPr>
        <p:spPr>
          <a:xfrm>
            <a:off x="899592" y="4316079"/>
            <a:ext cx="8316416" cy="553081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dirty="0">
                <a:latin typeface="+mn-lt"/>
                <a:ea typeface="American Typewriter" charset="0"/>
                <a:cs typeface="American Typewriter" charset="0"/>
              </a:rPr>
              <a:t>Eve knows Bob’s public key </a:t>
            </a:r>
            <a:r>
              <a:rPr lang="en-US" sz="2400" dirty="0" err="1">
                <a:latin typeface="American Typewriter" charset="0"/>
                <a:ea typeface="American Typewriter" charset="0"/>
                <a:cs typeface="American Typewriter" charset="0"/>
              </a:rPr>
              <a:t>pk</a:t>
            </a:r>
            <a:r>
              <a:rPr lang="en-US" sz="2800" dirty="0">
                <a:latin typeface="+mn-lt"/>
                <a:ea typeface="American Typewriter" charset="0"/>
                <a:cs typeface="American Typewriter" charset="0"/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63">
                <a:extLst>
                  <a:ext uri="{FF2B5EF4-FFF2-40B4-BE49-F238E27FC236}">
                    <a16:creationId xmlns:a16="http://schemas.microsoft.com/office/drawing/2014/main" id="{F7FF5380-787A-6045-BB49-4B4558FC017D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899592" y="4941168"/>
                <a:ext cx="8316416" cy="907269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US" sz="2800" dirty="0">
                    <a:latin typeface="+mn-lt"/>
                    <a:ea typeface="American Typewriter" charset="0"/>
                    <a:cs typeface="American Typewriter" charset="0"/>
                  </a:rPr>
                  <a:t>Eve sees </a:t>
                </a:r>
                <a:r>
                  <a:rPr lang="en-US" sz="2800" dirty="0" err="1">
                    <a:latin typeface="+mn-lt"/>
                    <a:ea typeface="American Typewriter" charset="0"/>
                    <a:cs typeface="American Typewriter" charset="0"/>
                  </a:rPr>
                  <a:t>polynomially</a:t>
                </a:r>
                <a:r>
                  <a:rPr lang="en-US" sz="2800" dirty="0">
                    <a:latin typeface="+mn-lt"/>
                    <a:ea typeface="American Typewriter" charset="0"/>
                    <a:cs typeface="American Typewriter" charset="0"/>
                  </a:rPr>
                  <a:t> many ciphertexts</a:t>
                </a:r>
                <a:r>
                  <a:rPr lang="en-US" sz="2800" dirty="0">
                    <a:latin typeface="American Typewriter" charset="0"/>
                    <a:ea typeface="American Typewriter" charset="0"/>
                    <a:cs typeface="American Typewriter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,…</m:t>
                    </m:r>
                  </m:oMath>
                </a14:m>
                <a:r>
                  <a:rPr lang="en-US" sz="2800" dirty="0">
                    <a:latin typeface="+mn-lt"/>
                    <a:ea typeface="American Typewriter" charset="0"/>
                    <a:cs typeface="American Typewriter" charset="0"/>
                  </a:rPr>
                  <a:t> of messages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,…</m:t>
                    </m:r>
                  </m:oMath>
                </a14:m>
                <a:endParaRPr lang="en-US" sz="2800" dirty="0">
                  <a:latin typeface="+mn-lt"/>
                  <a:ea typeface="American Typewriter" charset="0"/>
                  <a:cs typeface="American Typewriter" charset="0"/>
                </a:endParaRPr>
              </a:p>
            </p:txBody>
          </p:sp>
        </mc:Choice>
        <mc:Fallback xmlns="">
          <p:sp>
            <p:nvSpPr>
              <p:cNvPr id="30" name="Rectangle 63">
                <a:extLst>
                  <a:ext uri="{FF2B5EF4-FFF2-40B4-BE49-F238E27FC236}">
                    <a16:creationId xmlns:a16="http://schemas.microsoft.com/office/drawing/2014/main" id="{F7FF5380-787A-6045-BB49-4B4558FC01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592" y="4941168"/>
                <a:ext cx="8316416" cy="907269"/>
              </a:xfrm>
              <a:prstGeom prst="rect">
                <a:avLst/>
              </a:prstGeom>
              <a:blipFill>
                <a:blip r:embed="rId7"/>
                <a:stretch>
                  <a:fillRect l="-1524" t="-8219" b="-191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Rectangle 63">
            <a:extLst>
              <a:ext uri="{FF2B5EF4-FFF2-40B4-BE49-F238E27FC236}">
                <a16:creationId xmlns:a16="http://schemas.microsoft.com/office/drawing/2014/main" id="{A63270F6-B371-E14F-85FA-67EBE8551BC0}"/>
              </a:ext>
            </a:extLst>
          </p:cNvPr>
          <p:cNvSpPr txBox="1">
            <a:spLocks noChangeArrowheads="1"/>
          </p:cNvSpPr>
          <p:nvPr/>
        </p:nvSpPr>
        <p:spPr>
          <a:xfrm>
            <a:off x="899592" y="5906107"/>
            <a:ext cx="8316416" cy="907269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dirty="0">
                <a:latin typeface="+mn-lt"/>
                <a:ea typeface="American Typewriter" charset="0"/>
                <a:cs typeface="American Typewriter" charset="0"/>
              </a:rPr>
              <a:t>Given this: Eve should not get </a:t>
            </a:r>
            <a:r>
              <a:rPr lang="en-US" sz="2800" i="1" dirty="0">
                <a:latin typeface="+mn-lt"/>
                <a:ea typeface="American Typewriter" charset="0"/>
                <a:cs typeface="American Typewriter" charset="0"/>
              </a:rPr>
              <a:t>any partial information  </a:t>
            </a:r>
            <a:r>
              <a:rPr lang="en-US" sz="2800" dirty="0">
                <a:latin typeface="+mn-lt"/>
                <a:ea typeface="American Typewriter" charset="0"/>
                <a:cs typeface="American Typewriter" charset="0"/>
              </a:rPr>
              <a:t>about the set of messages.</a:t>
            </a:r>
          </a:p>
        </p:txBody>
      </p:sp>
    </p:spTree>
    <p:extLst>
      <p:ext uri="{BB962C8B-B14F-4D97-AF65-F5344CB8AC3E}">
        <p14:creationId xmlns:p14="http://schemas.microsoft.com/office/powerpoint/2010/main" val="2338473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9" grpId="0"/>
      <p:bldP spid="30" grpId="0"/>
      <p:bldP spid="3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1">
            <a:extLst>
              <a:ext uri="{FF2B5EF4-FFF2-40B4-BE49-F238E27FC236}">
                <a16:creationId xmlns:a16="http://schemas.microsoft.com/office/drawing/2014/main" id="{D0BCA042-7756-9C4E-952E-DD3DD09C5B5A}"/>
              </a:ext>
            </a:extLst>
          </p:cNvPr>
          <p:cNvSpPr txBox="1">
            <a:spLocks/>
          </p:cNvSpPr>
          <p:nvPr/>
        </p:nvSpPr>
        <p:spPr>
          <a:xfrm>
            <a:off x="20543" y="116632"/>
            <a:ext cx="8712968" cy="792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rgbClr val="891637"/>
                </a:solidFill>
                <a:latin typeface="Calibri" panose="020F0502020204030204" pitchFamily="34" charset="0"/>
                <a:ea typeface="Cambria Math" pitchFamily="18" charset="0"/>
                <a:cs typeface="Arial Unicode MS" pitchFamily="34" charset="-128"/>
              </a:rPr>
              <a:t>IND-Security (also called IND-CPA)</a:t>
            </a:r>
            <a:endParaRPr lang="en-US" sz="2400" i="1" dirty="0">
              <a:solidFill>
                <a:srgbClr val="891637"/>
              </a:solidFill>
              <a:latin typeface="Calibri" panose="020F0502020204030204" pitchFamily="34" charset="0"/>
              <a:ea typeface="Cambria Math" pitchFamily="18" charset="0"/>
              <a:cs typeface="Arial Unicode MS" pitchFamily="34" charset="-128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7FE7DB6B-A91B-6C41-9F20-9103669BE7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8250" y="935307"/>
            <a:ext cx="1041586" cy="1037057"/>
          </a:xfrm>
          <a:prstGeom prst="rect">
            <a:avLst/>
          </a:prstGeom>
        </p:spPr>
      </p:pic>
      <p:sp>
        <p:nvSpPr>
          <p:cNvPr id="25" name="Rectangle 63">
            <a:extLst>
              <a:ext uri="{FF2B5EF4-FFF2-40B4-BE49-F238E27FC236}">
                <a16:creationId xmlns:a16="http://schemas.microsoft.com/office/drawing/2014/main" id="{46648097-B09D-A846-9001-EE9EB414EFC3}"/>
              </a:ext>
            </a:extLst>
          </p:cNvPr>
          <p:cNvSpPr txBox="1">
            <a:spLocks noChangeArrowheads="1"/>
          </p:cNvSpPr>
          <p:nvPr/>
        </p:nvSpPr>
        <p:spPr>
          <a:xfrm>
            <a:off x="5113036" y="1746054"/>
            <a:ext cx="836799" cy="792088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dirty="0">
                <a:latin typeface="American Typewriter" charset="0"/>
                <a:ea typeface="American Typewriter" charset="0"/>
                <a:cs typeface="American Typewriter" charset="0"/>
              </a:rPr>
              <a:t>Eve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21A345-D721-E04E-AA01-14C4477216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453" y="1043558"/>
            <a:ext cx="798066" cy="945282"/>
          </a:xfrm>
          <a:prstGeom prst="rect">
            <a:avLst/>
          </a:prstGeom>
        </p:spPr>
      </p:pic>
      <p:sp>
        <p:nvSpPr>
          <p:cNvPr id="28" name="Rectangle 63">
            <a:extLst>
              <a:ext uri="{FF2B5EF4-FFF2-40B4-BE49-F238E27FC236}">
                <a16:creationId xmlns:a16="http://schemas.microsoft.com/office/drawing/2014/main" id="{58BCF7BD-CAF8-6F46-8794-16E7E857F62B}"/>
              </a:ext>
            </a:extLst>
          </p:cNvPr>
          <p:cNvSpPr txBox="1">
            <a:spLocks noChangeArrowheads="1"/>
          </p:cNvSpPr>
          <p:nvPr/>
        </p:nvSpPr>
        <p:spPr>
          <a:xfrm>
            <a:off x="794454" y="1736813"/>
            <a:ext cx="2035591" cy="792088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dirty="0">
                <a:latin typeface="American Typewriter" charset="0"/>
                <a:ea typeface="American Typewriter" charset="0"/>
                <a:cs typeface="American Typewriter" charset="0"/>
              </a:rPr>
              <a:t>Challenger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35E976D8-41D0-7643-9EC2-7AE49464BC06}"/>
              </a:ext>
            </a:extLst>
          </p:cNvPr>
          <p:cNvCxnSpPr>
            <a:cxnSpLocks/>
          </p:cNvCxnSpPr>
          <p:nvPr/>
        </p:nvCxnSpPr>
        <p:spPr>
          <a:xfrm>
            <a:off x="3101156" y="2803911"/>
            <a:ext cx="2232248" cy="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headEnd type="none"/>
            <a:tailEnd type="arrow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09DECEB3-D509-9C4F-A93E-C7B813DFE561}"/>
                  </a:ext>
                </a:extLst>
              </p:cNvPr>
              <p:cNvSpPr/>
              <p:nvPr/>
            </p:nvSpPr>
            <p:spPr>
              <a:xfrm>
                <a:off x="467544" y="2355712"/>
                <a:ext cx="2398221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merican Typewriter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merican Typewriter" charset="0"/>
                            </a:rPr>
                            <m:t>𝑝𝑘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merican Typewriter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merican Typewriter" charset="0"/>
                            </a:rPr>
                            <m:t>𝑠𝑘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merican Typewriter" charset="0"/>
                        </a:rPr>
                        <m:t>←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American Typewriter" charset="0"/>
                          <a:cs typeface="American Typewriter" charset="0"/>
                        </a:rPr>
                        <m:t>𝐺𝑒𝑛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American Typewriter" charset="0"/>
                              <a:cs typeface="American Typewriter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09DECEB3-D509-9C4F-A93E-C7B813DFE5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44" y="2355712"/>
                <a:ext cx="2398221" cy="400110"/>
              </a:xfrm>
              <a:prstGeom prst="rect">
                <a:avLst/>
              </a:prstGeom>
              <a:blipFill>
                <a:blip r:embed="rId5"/>
                <a:stretch>
                  <a:fillRect b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1C44353E-EF37-AE4F-888D-8E860FAEE26A}"/>
                  </a:ext>
                </a:extLst>
              </p:cNvPr>
              <p:cNvSpPr/>
              <p:nvPr/>
            </p:nvSpPr>
            <p:spPr>
              <a:xfrm>
                <a:off x="3854008" y="2316086"/>
                <a:ext cx="53360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merican Typewriter" charset="0"/>
                        </a:rPr>
                        <m:t>𝑝𝑘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1C44353E-EF37-AE4F-888D-8E860FAEE2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4008" y="2316086"/>
                <a:ext cx="533608" cy="400110"/>
              </a:xfrm>
              <a:prstGeom prst="rect">
                <a:avLst/>
              </a:prstGeom>
              <a:blipFill>
                <a:blip r:embed="rId6"/>
                <a:stretch>
                  <a:fillRect b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1BF4A1F-1B6A-904D-86A4-010DFA8BAF2F}"/>
              </a:ext>
            </a:extLst>
          </p:cNvPr>
          <p:cNvCxnSpPr>
            <a:cxnSpLocks/>
          </p:cNvCxnSpPr>
          <p:nvPr/>
        </p:nvCxnSpPr>
        <p:spPr>
          <a:xfrm flipH="1">
            <a:off x="3123772" y="3740015"/>
            <a:ext cx="2118257" cy="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headEnd type="none"/>
            <a:tailEnd type="arrow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C4183D42-6CDE-F346-87E6-F2715A61818D}"/>
                  </a:ext>
                </a:extLst>
              </p:cNvPr>
              <p:cNvSpPr/>
              <p:nvPr/>
            </p:nvSpPr>
            <p:spPr>
              <a:xfrm>
                <a:off x="3018029" y="3235959"/>
                <a:ext cx="2656048" cy="406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=(</m:t>
                      </m:r>
                      <m:sSubSup>
                        <m:sSub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,…,</m:t>
                      </m:r>
                      <m:sSubSup>
                        <m:sSub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sup>
                      </m:sSubSup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C4183D42-6CDE-F346-87E6-F2715A61818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8029" y="3235959"/>
                <a:ext cx="2656048" cy="406330"/>
              </a:xfrm>
              <a:prstGeom prst="rect">
                <a:avLst/>
              </a:prstGeom>
              <a:blipFill>
                <a:blip r:embed="rId7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46B10146-593A-0B4D-ABA1-59B6D7CE0A0A}"/>
                  </a:ext>
                </a:extLst>
              </p:cNvPr>
              <p:cNvSpPr/>
              <p:nvPr/>
            </p:nvSpPr>
            <p:spPr>
              <a:xfrm>
                <a:off x="3009781" y="3812023"/>
                <a:ext cx="2648930" cy="40389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=(</m:t>
                      </m:r>
                      <m:sSubSup>
                        <m:sSub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,…,</m:t>
                      </m:r>
                      <m:sSubSup>
                        <m:sSub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sup>
                      </m:sSubSup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46B10146-593A-0B4D-ABA1-59B6D7CE0A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9781" y="3812023"/>
                <a:ext cx="2648930" cy="403893"/>
              </a:xfrm>
              <a:prstGeom prst="rect">
                <a:avLst/>
              </a:prstGeom>
              <a:blipFill>
                <a:blip r:embed="rId8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B0C98474-0E6A-CA40-B989-8E02A6C6104A}"/>
                  </a:ext>
                </a:extLst>
              </p:cNvPr>
              <p:cNvSpPr/>
              <p:nvPr/>
            </p:nvSpPr>
            <p:spPr>
              <a:xfrm>
                <a:off x="576680" y="4131686"/>
                <a:ext cx="1280029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merican Typewriter" charset="0"/>
                        </a:rPr>
                        <m:t>𝑏</m:t>
                      </m:r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merican Typewriter" charset="0"/>
                        </a:rPr>
                        <m:t>←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merican Typewriter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merican Typewriter" charset="0"/>
                            </a:rPr>
                            <m:t>0,1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B0C98474-0E6A-CA40-B989-8E02A6C610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680" y="4131686"/>
                <a:ext cx="1280029" cy="4001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764B04A-67CA-304C-9A93-4D0AC5E5EA68}"/>
              </a:ext>
            </a:extLst>
          </p:cNvPr>
          <p:cNvCxnSpPr>
            <a:cxnSpLocks/>
          </p:cNvCxnSpPr>
          <p:nvPr/>
        </p:nvCxnSpPr>
        <p:spPr>
          <a:xfrm>
            <a:off x="3123772" y="4892143"/>
            <a:ext cx="2232248" cy="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headEnd type="none"/>
            <a:tailEnd type="arrow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B79DC485-911C-E745-868A-94B5886B3DC9}"/>
                  </a:ext>
                </a:extLst>
              </p:cNvPr>
              <p:cNvSpPr/>
              <p:nvPr/>
            </p:nvSpPr>
            <p:spPr>
              <a:xfrm>
                <a:off x="566454" y="4611299"/>
                <a:ext cx="2170466" cy="4248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merican Typewriter" charset="0"/>
                        </a:rPr>
                        <m:t>←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merican Typewriter" charset="0"/>
                        </a:rPr>
                        <m:t>𝐸𝑛𝑐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merican Typewriter" charset="0"/>
                        </a:rPr>
                        <m:t>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merican Typewriter" charset="0"/>
                        </a:rPr>
                        <m:t>𝑝𝑘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merican Typewriter" charset="0"/>
                        </a:rPr>
                        <m:t>,</m:t>
                      </m:r>
                      <m:sSubSup>
                        <m:sSub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B79DC485-911C-E745-868A-94B5886B3D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454" y="4611299"/>
                <a:ext cx="2170466" cy="424860"/>
              </a:xfrm>
              <a:prstGeom prst="rect">
                <a:avLst/>
              </a:prstGeom>
              <a:blipFill>
                <a:blip r:embed="rId10"/>
                <a:stretch>
                  <a:fillRect b="-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D7DE2EE4-0F0E-2344-A2B4-09DDCD7C9258}"/>
                  </a:ext>
                </a:extLst>
              </p:cNvPr>
              <p:cNvSpPr/>
              <p:nvPr/>
            </p:nvSpPr>
            <p:spPr>
              <a:xfrm>
                <a:off x="3350557" y="4460096"/>
                <a:ext cx="166468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D7DE2EE4-0F0E-2344-A2B4-09DDCD7C92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0557" y="4460096"/>
                <a:ext cx="1664686" cy="400110"/>
              </a:xfrm>
              <a:prstGeom prst="rect">
                <a:avLst/>
              </a:prstGeom>
              <a:blipFill>
                <a:blip r:embed="rId11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E50E70D-71BC-9640-ADF7-1105795E253B}"/>
              </a:ext>
            </a:extLst>
          </p:cNvPr>
          <p:cNvCxnSpPr>
            <a:cxnSpLocks/>
          </p:cNvCxnSpPr>
          <p:nvPr/>
        </p:nvCxnSpPr>
        <p:spPr>
          <a:xfrm flipH="1">
            <a:off x="3180767" y="5396199"/>
            <a:ext cx="2118257" cy="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headEnd type="none"/>
            <a:tailEnd type="arrow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D122ABD2-1A08-5647-9A05-3C8495509148}"/>
                  </a:ext>
                </a:extLst>
              </p:cNvPr>
              <p:cNvSpPr/>
              <p:nvPr/>
            </p:nvSpPr>
            <p:spPr>
              <a:xfrm>
                <a:off x="3959922" y="4996089"/>
                <a:ext cx="44595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merican Typewriter" charset="0"/>
                        </a:rPr>
                        <m:t>𝑏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merican Typewriter" charset="0"/>
                        </a:rPr>
                        <m:t>′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D122ABD2-1A08-5647-9A05-3C84955091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9922" y="4996089"/>
                <a:ext cx="445956" cy="40011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63">
                <a:extLst>
                  <a:ext uri="{FF2B5EF4-FFF2-40B4-BE49-F238E27FC236}">
                    <a16:creationId xmlns:a16="http://schemas.microsoft.com/office/drawing/2014/main" id="{591934B1-AB72-894B-A28F-0BA3DE06CCAB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494446" y="5589240"/>
                <a:ext cx="8758074" cy="1195034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US" sz="2400" dirty="0">
                    <a:latin typeface="+mn-lt"/>
                    <a:ea typeface="American Typewriter" charset="0"/>
                    <a:cs typeface="American Typewriter" charset="0"/>
                  </a:rPr>
                  <a:t>Eve wins 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merican Typewriter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merican Typewriter" charset="0"/>
                          </a:rPr>
                          <m:t>𝑏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merican Typewriter" charset="0"/>
                          </a:rPr>
                          <m:t>′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merican Typewriter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merican Typewriter" charset="0"/>
                      </a:rPr>
                      <m:t>𝑏</m:t>
                    </m:r>
                  </m:oMath>
                </a14:m>
                <a:r>
                  <a:rPr lang="en-US" sz="2400" dirty="0">
                    <a:latin typeface="+mn-lt"/>
                    <a:ea typeface="American Typewriter" charset="0"/>
                    <a:cs typeface="American Typewriter" charset="0"/>
                  </a:rPr>
                  <a:t>. </a:t>
                </a:r>
                <a:r>
                  <a:rPr lang="en-US" sz="2400" dirty="0">
                    <a:ea typeface="American Typewriter" charset="0"/>
                    <a:cs typeface="American Typewriter" charset="0"/>
                  </a:rPr>
                  <a:t>The encryption scheme is IND-secure if no PPT Eve can win in this game with probability better than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  <a:ea typeface="American Typewriter" charset="0"/>
                            <a:cs typeface="American Typewriter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  <a:ea typeface="American Typewriter" charset="0"/>
                            <a:cs typeface="American Typewriter" charset="0"/>
                          </a:rPr>
                          <m:t>1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  <a:ea typeface="American Typewriter" charset="0"/>
                            <a:cs typeface="American Typewriter" charset="0"/>
                          </a:rPr>
                          <m:t>2</m:t>
                        </m:r>
                      </m:den>
                    </m:f>
                    <m:r>
                      <a:rPr lang="en-US" sz="2400" i="1">
                        <a:latin typeface="Cambria Math" panose="02040503050406030204" pitchFamily="18" charset="0"/>
                        <a:ea typeface="American Typewriter" charset="0"/>
                        <a:cs typeface="American Typewriter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  <a:ea typeface="American Typewriter" charset="0"/>
                        <a:cs typeface="American Typewriter" charset="0"/>
                      </a:rPr>
                      <m:t>negl</m:t>
                    </m:r>
                    <m:r>
                      <a:rPr lang="en-US" sz="2400" i="1">
                        <a:latin typeface="Cambria Math" panose="02040503050406030204" pitchFamily="18" charset="0"/>
                        <a:ea typeface="American Typewriter" charset="0"/>
                        <a:cs typeface="American Typewriter" charset="0"/>
                      </a:rPr>
                      <m:t>(</m:t>
                    </m:r>
                    <m:r>
                      <a:rPr lang="en-US" sz="2400" i="1">
                        <a:latin typeface="Cambria Math" panose="02040503050406030204" pitchFamily="18" charset="0"/>
                        <a:ea typeface="American Typewriter" charset="0"/>
                        <a:cs typeface="American Typewriter" charset="0"/>
                      </a:rPr>
                      <m:t>𝑛</m:t>
                    </m:r>
                    <m:r>
                      <a:rPr lang="en-US" sz="2400" i="1">
                        <a:latin typeface="Cambria Math" panose="02040503050406030204" pitchFamily="18" charset="0"/>
                        <a:ea typeface="American Typewriter" charset="0"/>
                        <a:cs typeface="American Typewriter" charset="0"/>
                      </a:rPr>
                      <m:t>)</m:t>
                    </m:r>
                  </m:oMath>
                </a14:m>
                <a:r>
                  <a:rPr lang="en-US" sz="2400" dirty="0">
                    <a:ea typeface="American Typewriter" charset="0"/>
                    <a:cs typeface="American Typewriter" charset="0"/>
                  </a:rPr>
                  <a:t>.</a:t>
                </a:r>
              </a:p>
            </p:txBody>
          </p:sp>
        </mc:Choice>
        <mc:Fallback xmlns="">
          <p:sp>
            <p:nvSpPr>
              <p:cNvPr id="44" name="Rectangle 63">
                <a:extLst>
                  <a:ext uri="{FF2B5EF4-FFF2-40B4-BE49-F238E27FC236}">
                    <a16:creationId xmlns:a16="http://schemas.microsoft.com/office/drawing/2014/main" id="{591934B1-AB72-894B-A28F-0BA3DE06CC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446" y="5589240"/>
                <a:ext cx="8758074" cy="1195034"/>
              </a:xfrm>
              <a:prstGeom prst="rect">
                <a:avLst/>
              </a:prstGeom>
              <a:blipFill>
                <a:blip r:embed="rId13"/>
                <a:stretch>
                  <a:fillRect l="-10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ABECDE47-9CC9-1C4A-AB52-81833623E46E}"/>
                  </a:ext>
                </a:extLst>
              </p:cNvPr>
              <p:cNvSpPr/>
              <p:nvPr/>
            </p:nvSpPr>
            <p:spPr>
              <a:xfrm>
                <a:off x="5674077" y="3519441"/>
                <a:ext cx="3202800" cy="44210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𝒔</m:t>
                      </m:r>
                      <m:r>
                        <a:rPr lang="en-US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𝒕</m:t>
                      </m:r>
                      <m:r>
                        <a:rPr lang="en-US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  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0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𝒎</m:t>
                              </m:r>
                            </m:e>
                            <m:sub>
                              <m:r>
                                <a:rPr lang="en-US" sz="20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𝟎</m:t>
                              </m:r>
                            </m:sub>
                            <m:sup>
                              <m:r>
                                <a:rPr lang="en-US" sz="20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𝒊</m:t>
                              </m:r>
                            </m:sup>
                          </m:sSubSup>
                        </m:e>
                      </m:d>
                      <m:r>
                        <a:rPr lang="en-US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sSubSup>
                        <m:sSubSupPr>
                          <m:ctrlPr>
                            <a:rPr lang="en-US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𝒎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𝒊</m:t>
                          </m:r>
                        </m:sup>
                      </m:sSubSup>
                      <m:r>
                        <a:rPr lang="en-US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 </m:t>
                      </m:r>
                      <m:r>
                        <a:rPr lang="en-US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𝒇𝒐𝒓</m:t>
                      </m:r>
                      <m:r>
                        <a:rPr lang="en-US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𝒂𝒍𝒍</m:t>
                      </m:r>
                      <m:r>
                        <a:rPr lang="en-US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𝒊</m:t>
                      </m:r>
                    </m:oMath>
                  </m:oMathPara>
                </a14:m>
                <a:endParaRPr lang="en-US" sz="20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ABECDE47-9CC9-1C4A-AB52-81833623E4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4077" y="3519441"/>
                <a:ext cx="3202800" cy="442109"/>
              </a:xfrm>
              <a:prstGeom prst="rect">
                <a:avLst/>
              </a:prstGeom>
              <a:blipFill>
                <a:blip r:embed="rId14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Rectangle 63">
            <a:extLst>
              <a:ext uri="{FF2B5EF4-FFF2-40B4-BE49-F238E27FC236}">
                <a16:creationId xmlns:a16="http://schemas.microsoft.com/office/drawing/2014/main" id="{088D562F-1869-1443-A1FA-69C135D0E3F0}"/>
              </a:ext>
            </a:extLst>
          </p:cNvPr>
          <p:cNvSpPr txBox="1">
            <a:spLocks noChangeArrowheads="1"/>
          </p:cNvSpPr>
          <p:nvPr/>
        </p:nvSpPr>
        <p:spPr>
          <a:xfrm>
            <a:off x="5639984" y="5269763"/>
            <a:ext cx="3479489" cy="112596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b="1" dirty="0">
                <a:latin typeface="+mn-lt"/>
                <a:ea typeface="American Typewriter" charset="0"/>
                <a:cs typeface="American Typewriter" charset="0"/>
              </a:rPr>
              <a:t>This def is unachievable. </a:t>
            </a:r>
            <a:br>
              <a:rPr lang="en-US" sz="2400" b="1" dirty="0">
                <a:latin typeface="+mn-lt"/>
                <a:ea typeface="American Typewriter" charset="0"/>
                <a:cs typeface="American Typewriter" charset="0"/>
              </a:rPr>
            </a:br>
            <a:r>
              <a:rPr lang="en-US" sz="2400" b="1" dirty="0">
                <a:latin typeface="+mn-lt"/>
                <a:ea typeface="American Typewriter" charset="0"/>
                <a:cs typeface="American Typewriter" charset="0"/>
              </a:rPr>
              <a:t>Can you spot the issue?</a:t>
            </a:r>
            <a:endParaRPr lang="en-US" sz="2400" b="1" dirty="0">
              <a:ea typeface="American Typewriter" charset="0"/>
              <a:cs typeface="American Typewrit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4498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34" grpId="0"/>
      <p:bldP spid="36" grpId="0"/>
      <p:bldP spid="37" grpId="0"/>
      <p:bldP spid="38" grpId="0"/>
      <p:bldP spid="40" grpId="0"/>
      <p:bldP spid="41" grpId="0"/>
      <p:bldP spid="43" grpId="0"/>
      <p:bldP spid="44" grpId="0"/>
      <p:bldP spid="47" grpId="0"/>
      <p:bldP spid="48" grpId="0" animBg="1"/>
      <p:bldP spid="48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1">
            <a:extLst>
              <a:ext uri="{FF2B5EF4-FFF2-40B4-BE49-F238E27FC236}">
                <a16:creationId xmlns:a16="http://schemas.microsoft.com/office/drawing/2014/main" id="{D0BCA042-7756-9C4E-952E-DD3DD09C5B5A}"/>
              </a:ext>
            </a:extLst>
          </p:cNvPr>
          <p:cNvSpPr txBox="1">
            <a:spLocks/>
          </p:cNvSpPr>
          <p:nvPr/>
        </p:nvSpPr>
        <p:spPr>
          <a:xfrm>
            <a:off x="20543" y="476672"/>
            <a:ext cx="8712968" cy="792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rgbClr val="891637"/>
                </a:solidFill>
                <a:latin typeface="Calibri" panose="020F0502020204030204" pitchFamily="34" charset="0"/>
                <a:ea typeface="Cambria Math" pitchFamily="18" charset="0"/>
                <a:cs typeface="Arial Unicode MS" pitchFamily="34" charset="-128"/>
              </a:rPr>
              <a:t>Secret-Key Encryption</a:t>
            </a:r>
            <a:endParaRPr lang="en-US" sz="2400" i="1" dirty="0">
              <a:solidFill>
                <a:srgbClr val="891637"/>
              </a:solidFill>
              <a:latin typeface="Calibri" panose="020F0502020204030204" pitchFamily="34" charset="0"/>
              <a:ea typeface="Cambria Math" pitchFamily="18" charset="0"/>
              <a:cs typeface="Arial Unicode MS" pitchFamily="34" charset="-128"/>
            </a:endParaRPr>
          </a:p>
        </p:txBody>
      </p:sp>
      <p:pic>
        <p:nvPicPr>
          <p:cNvPr id="14" name="Picture 13" descr="https://encrypted-tbn1.gstatic.com/images?q=tbn:ANd9GcRMqz810dqY5w4yvvGMx0LZ98j9pT_RRanjEhtqGQxcgqYwtJbx">
            <a:extLst>
              <a:ext uri="{FF2B5EF4-FFF2-40B4-BE49-F238E27FC236}">
                <a16:creationId xmlns:a16="http://schemas.microsoft.com/office/drawing/2014/main" id="{342D980F-6DAD-2E4E-8E62-59ADCF3E29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2735014"/>
            <a:ext cx="910010" cy="910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6356190-2F9E-FC40-A87F-96A501C041B1}"/>
              </a:ext>
            </a:extLst>
          </p:cNvPr>
          <p:cNvCxnSpPr/>
          <p:nvPr/>
        </p:nvCxnSpPr>
        <p:spPr>
          <a:xfrm>
            <a:off x="2411760" y="3212976"/>
            <a:ext cx="3960440" cy="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headEnd type="none"/>
            <a:tailEnd type="arrow"/>
          </a:ln>
          <a:effectLst/>
        </p:spPr>
      </p:cxnSp>
      <p:pic>
        <p:nvPicPr>
          <p:cNvPr id="19" name="Picture 4" descr="https://encrypted-tbn3.gstatic.com/images?q=tbn:ANd9GcSRoJblC7gZo6LVPNnJ-9PTS0ivFVMUVbOYWggxnyWgybZquE070Q">
            <a:extLst>
              <a:ext uri="{FF2B5EF4-FFF2-40B4-BE49-F238E27FC236}">
                <a16:creationId xmlns:a16="http://schemas.microsoft.com/office/drawing/2014/main" id="{AC804773-0BBA-734C-909C-69E562479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6112" y="2650232"/>
            <a:ext cx="656208" cy="106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B272AD7-9270-DB4A-BDFB-85360A476ACB}"/>
              </a:ext>
            </a:extLst>
          </p:cNvPr>
          <p:cNvSpPr/>
          <p:nvPr/>
        </p:nvSpPr>
        <p:spPr>
          <a:xfrm>
            <a:off x="1120230" y="4077072"/>
            <a:ext cx="648072" cy="64807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63">
            <a:extLst>
              <a:ext uri="{FF2B5EF4-FFF2-40B4-BE49-F238E27FC236}">
                <a16:creationId xmlns:a16="http://schemas.microsoft.com/office/drawing/2014/main" id="{56D9DA0C-BFB0-F44C-BBBB-E59997988C23}"/>
              </a:ext>
            </a:extLst>
          </p:cNvPr>
          <p:cNvSpPr txBox="1">
            <a:spLocks noChangeArrowheads="1"/>
          </p:cNvSpPr>
          <p:nvPr/>
        </p:nvSpPr>
        <p:spPr>
          <a:xfrm>
            <a:off x="1156234" y="4005064"/>
            <a:ext cx="576064" cy="792088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dirty="0" err="1">
                <a:latin typeface="American Typewriter" charset="0"/>
                <a:ea typeface="American Typewriter" charset="0"/>
                <a:cs typeface="American Typewriter" charset="0"/>
              </a:rPr>
              <a:t>sk</a:t>
            </a:r>
            <a:endParaRPr lang="en-US" sz="2400" dirty="0"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BAC477F-EA4C-6B4B-BBEE-FB971EB83904}"/>
              </a:ext>
            </a:extLst>
          </p:cNvPr>
          <p:cNvSpPr/>
          <p:nvPr/>
        </p:nvSpPr>
        <p:spPr>
          <a:xfrm>
            <a:off x="6840252" y="4077072"/>
            <a:ext cx="648072" cy="64807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63">
            <a:extLst>
              <a:ext uri="{FF2B5EF4-FFF2-40B4-BE49-F238E27FC236}">
                <a16:creationId xmlns:a16="http://schemas.microsoft.com/office/drawing/2014/main" id="{51FAEDBC-456E-1841-8B4F-664E1AF30759}"/>
              </a:ext>
            </a:extLst>
          </p:cNvPr>
          <p:cNvSpPr txBox="1">
            <a:spLocks noChangeArrowheads="1"/>
          </p:cNvSpPr>
          <p:nvPr/>
        </p:nvSpPr>
        <p:spPr>
          <a:xfrm>
            <a:off x="6876256" y="4005064"/>
            <a:ext cx="576064" cy="792088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dirty="0" err="1">
                <a:latin typeface="American Typewriter" charset="0"/>
                <a:ea typeface="American Typewriter" charset="0"/>
                <a:cs typeface="American Typewriter" charset="0"/>
              </a:rPr>
              <a:t>sk</a:t>
            </a:r>
            <a:endParaRPr lang="en-US" sz="2400" dirty="0"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sp>
        <p:nvSpPr>
          <p:cNvPr id="5" name="Oval Callout 4">
            <a:extLst>
              <a:ext uri="{FF2B5EF4-FFF2-40B4-BE49-F238E27FC236}">
                <a16:creationId xmlns:a16="http://schemas.microsoft.com/office/drawing/2014/main" id="{E795AF21-7A69-4E4B-BA59-5ADD3EA298EE}"/>
              </a:ext>
            </a:extLst>
          </p:cNvPr>
          <p:cNvSpPr/>
          <p:nvPr/>
        </p:nvSpPr>
        <p:spPr>
          <a:xfrm>
            <a:off x="1275098" y="1942346"/>
            <a:ext cx="914400" cy="612648"/>
          </a:xfrm>
          <a:prstGeom prst="wedgeEllipseCallou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63">
                <a:extLst>
                  <a:ext uri="{FF2B5EF4-FFF2-40B4-BE49-F238E27FC236}">
                    <a16:creationId xmlns:a16="http://schemas.microsoft.com/office/drawing/2014/main" id="{FAB30C91-E29D-A642-BAAD-24BB14836F15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3203848" y="2446402"/>
                <a:ext cx="2291763" cy="792088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US" sz="2400" dirty="0">
                    <a:latin typeface="American Typewriter" charset="0"/>
                    <a:ea typeface="American Typewriter" charset="0"/>
                    <a:cs typeface="American Typewriter" charset="0"/>
                  </a:rPr>
                  <a:t>c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merican Typewriter" charset="0"/>
                      </a:rPr>
                      <m:t>←</m:t>
                    </m:r>
                  </m:oMath>
                </a14:m>
                <a:r>
                  <a:rPr lang="en-US" sz="2400" dirty="0">
                    <a:latin typeface="American Typewriter" charset="0"/>
                    <a:ea typeface="American Typewriter" charset="0"/>
                    <a:cs typeface="American Typewriter" charset="0"/>
                  </a:rPr>
                  <a:t> </a:t>
                </a:r>
                <a:r>
                  <a:rPr lang="en-US" sz="2400" dirty="0" err="1">
                    <a:latin typeface="American Typewriter" charset="0"/>
                    <a:ea typeface="American Typewriter" charset="0"/>
                    <a:cs typeface="American Typewriter" charset="0"/>
                  </a:rPr>
                  <a:t>Enc</a:t>
                </a:r>
                <a:r>
                  <a:rPr lang="en-US" sz="2400" dirty="0">
                    <a:latin typeface="American Typewriter" charset="0"/>
                    <a:ea typeface="American Typewriter" charset="0"/>
                    <a:cs typeface="American Typewriter" charset="0"/>
                  </a:rPr>
                  <a:t>(</a:t>
                </a:r>
                <a:r>
                  <a:rPr lang="en-US" sz="2400" dirty="0" err="1">
                    <a:latin typeface="American Typewriter" charset="0"/>
                    <a:ea typeface="American Typewriter" charset="0"/>
                    <a:cs typeface="American Typewriter" charset="0"/>
                  </a:rPr>
                  <a:t>sk,m</a:t>
                </a:r>
                <a:r>
                  <a:rPr lang="en-US" sz="2400" dirty="0">
                    <a:latin typeface="American Typewriter" charset="0"/>
                    <a:ea typeface="American Typewriter" charset="0"/>
                    <a:cs typeface="American Typewriter" charset="0"/>
                  </a:rPr>
                  <a:t>)</a:t>
                </a:r>
              </a:p>
            </p:txBody>
          </p:sp>
        </mc:Choice>
        <mc:Fallback xmlns="">
          <p:sp>
            <p:nvSpPr>
              <p:cNvPr id="23" name="Rectangle 63">
                <a:extLst>
                  <a:ext uri="{FF2B5EF4-FFF2-40B4-BE49-F238E27FC236}">
                    <a16:creationId xmlns:a16="http://schemas.microsoft.com/office/drawing/2014/main" id="{FAB30C91-E29D-A642-BAAD-24BB14836F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3848" y="2446402"/>
                <a:ext cx="2291763" cy="792088"/>
              </a:xfrm>
              <a:prstGeom prst="rect">
                <a:avLst/>
              </a:prstGeom>
              <a:blipFill>
                <a:blip r:embed="rId5"/>
                <a:stretch>
                  <a:fillRect l="-4420" r="-33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Rectangle 63">
            <a:extLst>
              <a:ext uri="{FF2B5EF4-FFF2-40B4-BE49-F238E27FC236}">
                <a16:creationId xmlns:a16="http://schemas.microsoft.com/office/drawing/2014/main" id="{0CCA96FD-8B12-6040-9BE5-A8065C45EAF9}"/>
              </a:ext>
            </a:extLst>
          </p:cNvPr>
          <p:cNvSpPr txBox="1">
            <a:spLocks noChangeArrowheads="1"/>
          </p:cNvSpPr>
          <p:nvPr/>
        </p:nvSpPr>
        <p:spPr>
          <a:xfrm>
            <a:off x="1010725" y="5157192"/>
            <a:ext cx="8169787" cy="1224136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b="1" dirty="0">
                <a:solidFill>
                  <a:srgbClr val="0000FF"/>
                </a:solidFill>
                <a:latin typeface="+mn-lt"/>
                <a:ea typeface="American Typewriter" charset="0"/>
                <a:cs typeface="American Typewriter" charset="0"/>
              </a:rPr>
              <a:t>The Key Agreement Problem</a:t>
            </a:r>
            <a:r>
              <a:rPr lang="en-US" sz="2800" dirty="0">
                <a:latin typeface="+mn-lt"/>
                <a:ea typeface="American Typewriter" charset="0"/>
                <a:cs typeface="American Typewriter" charset="0"/>
              </a:rPr>
              <a:t>:</a:t>
            </a:r>
          </a:p>
          <a:p>
            <a:pPr algn="l"/>
            <a:r>
              <a:rPr lang="en-US" sz="2800" dirty="0">
                <a:latin typeface="+mn-lt"/>
                <a:ea typeface="American Typewriter" charset="0"/>
                <a:cs typeface="American Typewriter" charset="0"/>
              </a:rPr>
              <a:t>How did Alice and Bob get the same </a:t>
            </a:r>
            <a:r>
              <a:rPr lang="en-US" sz="2800" dirty="0" err="1">
                <a:latin typeface="American Typewriter" charset="0"/>
                <a:ea typeface="American Typewriter" charset="0"/>
                <a:cs typeface="American Typewriter" charset="0"/>
              </a:rPr>
              <a:t>sk</a:t>
            </a:r>
            <a:r>
              <a:rPr lang="en-US" sz="2800" dirty="0">
                <a:latin typeface="+mn-lt"/>
                <a:ea typeface="American Typewriter" charset="0"/>
                <a:cs typeface="American Typewriter" charset="0"/>
              </a:rPr>
              <a:t> to begin with?!</a:t>
            </a:r>
          </a:p>
        </p:txBody>
      </p:sp>
      <p:sp>
        <p:nvSpPr>
          <p:cNvPr id="26" name="Rectangle 63">
            <a:extLst>
              <a:ext uri="{FF2B5EF4-FFF2-40B4-BE49-F238E27FC236}">
                <a16:creationId xmlns:a16="http://schemas.microsoft.com/office/drawing/2014/main" id="{7F0F460C-B94A-A242-B8F7-BBF8CE469367}"/>
              </a:ext>
            </a:extLst>
          </p:cNvPr>
          <p:cNvSpPr txBox="1">
            <a:spLocks noChangeArrowheads="1"/>
          </p:cNvSpPr>
          <p:nvPr/>
        </p:nvSpPr>
        <p:spPr>
          <a:xfrm>
            <a:off x="1768302" y="1034734"/>
            <a:ext cx="8169787" cy="612068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dirty="0">
                <a:latin typeface="+mn-lt"/>
                <a:ea typeface="American Typewriter" charset="0"/>
                <a:cs typeface="American Typewriter" charset="0"/>
              </a:rPr>
              <a:t>(also called symmetric encryption)</a:t>
            </a:r>
          </a:p>
        </p:txBody>
      </p:sp>
    </p:spTree>
    <p:extLst>
      <p:ext uri="{BB962C8B-B14F-4D97-AF65-F5344CB8AC3E}">
        <p14:creationId xmlns:p14="http://schemas.microsoft.com/office/powerpoint/2010/main" val="4243674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3">
                <a:extLst>
                  <a:ext uri="{FF2B5EF4-FFF2-40B4-BE49-F238E27FC236}">
                    <a16:creationId xmlns:a16="http://schemas.microsoft.com/office/drawing/2014/main" id="{4EE7FA5C-2479-C841-A52A-F0D6732766FE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420341" y="4632156"/>
                <a:ext cx="8316416" cy="2469252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US" sz="2400" b="0" dirty="0">
                    <a:ea typeface="Cambria Math" panose="02040503050406030204" pitchFamily="18" charset="0"/>
                    <a:cs typeface="American Typewriter" charset="0"/>
                  </a:rPr>
                  <a:t>For all PPT pair of algorithms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merican Typewriter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merican Typewriter" charset="0"/>
                          </a:rPr>
                          <m:t>M</m:t>
                        </m:r>
                        <m:r>
                          <a:rPr lang="en-US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merican Typewriter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merican Typewriter" charset="0"/>
                          </a:rPr>
                          <m:t>A</m:t>
                        </m:r>
                      </m:e>
                    </m:d>
                  </m:oMath>
                </a14:m>
                <a:r>
                  <a:rPr lang="en-US" sz="2400" b="0" i="0" dirty="0">
                    <a:latin typeface="Cambria Math" panose="02040503050406030204" pitchFamily="18" charset="0"/>
                    <a:ea typeface="Cambria Math" panose="02040503050406030204" pitchFamily="18" charset="0"/>
                    <a:cs typeface="American Typewriter" charset="0"/>
                  </a:rPr>
                  <a:t> there is a negligible </a:t>
                </a:r>
                <a:r>
                  <a:rPr lang="en-US" sz="2400" b="0" i="0" dirty="0" err="1">
                    <a:latin typeface="Cambria Math" panose="02040503050406030204" pitchFamily="18" charset="0"/>
                    <a:ea typeface="Cambria Math" panose="02040503050406030204" pitchFamily="18" charset="0"/>
                    <a:cs typeface="American Typewriter" charset="0"/>
                  </a:rPr>
                  <a:t>fn</a:t>
                </a:r>
                <a:r>
                  <a:rPr lang="en-US" sz="2400" b="0" i="0" dirty="0">
                    <a:latin typeface="Cambria Math" panose="02040503050406030204" pitchFamily="18" charset="0"/>
                    <a:ea typeface="Cambria Math" panose="02040503050406030204" pitchFamily="18" charset="0"/>
                    <a:cs typeface="American Typewriter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merican Typewriter" charset="0"/>
                      </a:rPr>
                      <m:t>𝜇</m:t>
                    </m:r>
                  </m:oMath>
                </a14:m>
                <a:r>
                  <a:rPr lang="en-US" sz="2400" b="0" i="0" dirty="0">
                    <a:latin typeface="Cambria Math" panose="02040503050406030204" pitchFamily="18" charset="0"/>
                    <a:ea typeface="Cambria Math" panose="02040503050406030204" pitchFamily="18" charset="0"/>
                    <a:cs typeface="American Typewriter" charset="0"/>
                  </a:rPr>
                  <a:t> </a:t>
                </a:r>
                <a:r>
                  <a:rPr lang="en-US" sz="2400" b="0" i="0" dirty="0" err="1">
                    <a:latin typeface="Cambria Math" panose="02040503050406030204" pitchFamily="18" charset="0"/>
                    <a:ea typeface="Cambria Math" panose="02040503050406030204" pitchFamily="18" charset="0"/>
                    <a:cs typeface="American Typewriter" charset="0"/>
                  </a:rPr>
                  <a:t>s.t</a:t>
                </a:r>
                <a:r>
                  <a:rPr lang="en-US" sz="2400" b="0" i="0" dirty="0">
                    <a:latin typeface="Cambria Math" panose="02040503050406030204" pitchFamily="18" charset="0"/>
                    <a:ea typeface="Cambria Math" panose="02040503050406030204" pitchFamily="18" charset="0"/>
                    <a:cs typeface="American Typewriter" charset="0"/>
                  </a:rPr>
                  <a:t>:</a:t>
                </a:r>
              </a:p>
              <a:p>
                <a:pPr algn="l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merican Typewriter" charset="0"/>
                      </a:rPr>
                      <m:t>Pr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merican Typewriter" charset="0"/>
                      </a:rPr>
                      <m:t>⁡[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merican Typewriter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merican Typewriter" charset="0"/>
                          </a:rPr>
                          <m:t>𝑝𝑘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merican Typewriter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merican Typewriter" charset="0"/>
                          </a:rPr>
                          <m:t>𝑠𝑘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merican Typewriter" charset="0"/>
                      </a:rPr>
                      <m:t>←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American Typewriter" charset="0"/>
                        <a:cs typeface="American Typewriter" charset="0"/>
                      </a:rPr>
                      <m:t>𝐺𝑒𝑛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American Typewriter" charset="0"/>
                            <a:cs typeface="American Typewriter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e>
                    </m:d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;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acc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𝑠𝑡𝑎𝑡𝑒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merican Typewriter" charset="0"/>
                      </a:rPr>
                      <m:t>←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merican Typewriter" charset="0"/>
                      </a:rPr>
                      <m:t>M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pk</m:t>
                        </m:r>
                      </m:e>
                    </m:d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.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t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.</m:t>
                    </m:r>
                    <m:d>
                      <m:dPr>
                        <m:begChr m:val="|"/>
                        <m:endChr m:val="|"/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sz="24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sz="24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p>
                        </m:sSubSup>
                      </m:e>
                    </m:d>
                    <m:r>
                      <a:rPr lang="en-US" sz="24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bSup>
                      <m:sSubSup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4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4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p>
                    </m:sSubSup>
                    <m:r>
                      <a:rPr lang="en-US" sz="24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merican Typewriter" charset="0"/>
                      </a:rPr>
                      <m:t>←</m:t>
                    </m:r>
                    <m:d>
                      <m:dPr>
                        <m:begChr m:val="{"/>
                        <m:endChr m:val="}"/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merican Typewriter" charset="0"/>
                          </a:rPr>
                          <m:t>0,1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merican Typewriter" charset="0"/>
                      </a:rPr>
                      <m:t>,</m:t>
                    </m:r>
                    <m: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merican Typewriter" charset="0"/>
                      </a:rPr>
                      <m:t> </m:t>
                    </m:r>
                    <m:acc>
                      <m:accPr>
                        <m:chr m:val="⃗"/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</m:acc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merican Typewriter" charset="0"/>
                      </a:rPr>
                      <m:t>←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merican Typewriter" charset="0"/>
                      </a:rPr>
                      <m:t>𝐸𝑛𝑐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merican Typewriter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merican Typewriter" charset="0"/>
                      </a:rPr>
                      <m:t>𝑝𝑘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merican Typewriter" charset="0"/>
                      </a:rPr>
                      <m:t>,</m:t>
                    </m:r>
                    <m:acc>
                      <m:accPr>
                        <m:chr m:val="⃗"/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e>
                    </m:acc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):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merican Typewriter" charset="0"/>
                      </a:rPr>
                      <m:t>𝐴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merican Typewriter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merican Typewriter" charset="0"/>
                      </a:rPr>
                      <m:t>𝑠𝑡𝑎𝑡𝑒</m:t>
                    </m:r>
                    <m: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merican Typewriter" charset="0"/>
                      </a:rPr>
                      <m:t>,</m:t>
                    </m:r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</m:acc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)=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24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l"/>
                <a:r>
                  <a:rPr lang="en-US" sz="2400" b="0" dirty="0">
                    <a:ea typeface="Cambria Math" panose="02040503050406030204" pitchFamily="18" charset="0"/>
                  </a:rPr>
                  <a:t>			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2400" b="0" dirty="0">
                    <a:latin typeface="+mn-lt"/>
                    <a:ea typeface="Cambria Math" panose="02040503050406030204" pitchFamily="18" charset="0"/>
                    <a:cs typeface="American Typewriter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merican Typewriter" charset="0"/>
                      </a:rPr>
                      <m:t>𝜇</m:t>
                    </m:r>
                    <m: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merican Typewriter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merican Typewriter" charset="0"/>
                      </a:rPr>
                      <m:t>n</m:t>
                    </m:r>
                    <m: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merican Typewriter" charset="0"/>
                      </a:rPr>
                      <m:t>)</m:t>
                    </m:r>
                  </m:oMath>
                </a14:m>
                <a:endParaRPr lang="en-US" sz="2400" b="0" dirty="0">
                  <a:latin typeface="+mn-lt"/>
                  <a:ea typeface="Cambria Math" panose="02040503050406030204" pitchFamily="18" charset="0"/>
                  <a:cs typeface="American Typewriter" charset="0"/>
                </a:endParaRPr>
              </a:p>
              <a:p>
                <a:pPr algn="l"/>
                <a:r>
                  <a:rPr lang="en-US" sz="2800" dirty="0">
                    <a:latin typeface="+mn-lt"/>
                    <a:ea typeface="American Typewriter" charset="0"/>
                    <a:cs typeface="American Typewriter" charset="0"/>
                  </a:rPr>
                  <a:t>		</a:t>
                </a:r>
              </a:p>
            </p:txBody>
          </p:sp>
        </mc:Choice>
        <mc:Fallback xmlns="">
          <p:sp>
            <p:nvSpPr>
              <p:cNvPr id="7" name="Rectangle 63">
                <a:extLst>
                  <a:ext uri="{FF2B5EF4-FFF2-40B4-BE49-F238E27FC236}">
                    <a16:creationId xmlns:a16="http://schemas.microsoft.com/office/drawing/2014/main" id="{4EE7FA5C-2479-C841-A52A-F0D6732766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341" y="4632156"/>
                <a:ext cx="8316416" cy="2469252"/>
              </a:xfrm>
              <a:prstGeom prst="rect">
                <a:avLst/>
              </a:prstGeom>
              <a:blipFill>
                <a:blip r:embed="rId3"/>
                <a:stretch>
                  <a:fillRect l="-10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ound Diagonal Corner Rectangle 1">
            <a:extLst>
              <a:ext uri="{FF2B5EF4-FFF2-40B4-BE49-F238E27FC236}">
                <a16:creationId xmlns:a16="http://schemas.microsoft.com/office/drawing/2014/main" id="{05E0ED93-57A8-7645-8696-7AFB9E95F0DF}"/>
              </a:ext>
            </a:extLst>
          </p:cNvPr>
          <p:cNvSpPr/>
          <p:nvPr/>
        </p:nvSpPr>
        <p:spPr>
          <a:xfrm>
            <a:off x="344579" y="4581128"/>
            <a:ext cx="8388932" cy="2037204"/>
          </a:xfrm>
          <a:prstGeom prst="round2Diag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63">
            <a:extLst>
              <a:ext uri="{FF2B5EF4-FFF2-40B4-BE49-F238E27FC236}">
                <a16:creationId xmlns:a16="http://schemas.microsoft.com/office/drawing/2014/main" id="{89F9B8BD-B063-F846-BA65-6B4BD5F75833}"/>
              </a:ext>
            </a:extLst>
          </p:cNvPr>
          <p:cNvSpPr txBox="1">
            <a:spLocks noChangeArrowheads="1"/>
          </p:cNvSpPr>
          <p:nvPr/>
        </p:nvSpPr>
        <p:spPr>
          <a:xfrm>
            <a:off x="420340" y="3191996"/>
            <a:ext cx="8723660" cy="1029092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b="0" dirty="0">
                <a:ea typeface="Cambria Math" panose="02040503050406030204" pitchFamily="18" charset="0"/>
                <a:cs typeface="American Typewriter" charset="0"/>
              </a:rPr>
              <a:t>This can be written in the more traditional (and cumbersome) notation as below, but the game is more fun.</a:t>
            </a:r>
            <a:endParaRPr lang="en-US" sz="2800" dirty="0">
              <a:latin typeface="+mn-lt"/>
              <a:ea typeface="American Typewriter" charset="0"/>
              <a:cs typeface="American Typewriter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8ED51A-573A-A64F-A8A0-C7C8CDADA4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136" y="1196752"/>
            <a:ext cx="1157159" cy="1152128"/>
          </a:xfrm>
          <a:prstGeom prst="rect">
            <a:avLst/>
          </a:prstGeom>
        </p:spPr>
      </p:pic>
      <p:sp>
        <p:nvSpPr>
          <p:cNvPr id="9" name="Rectangle 63">
            <a:extLst>
              <a:ext uri="{FF2B5EF4-FFF2-40B4-BE49-F238E27FC236}">
                <a16:creationId xmlns:a16="http://schemas.microsoft.com/office/drawing/2014/main" id="{3F7C72BC-FE71-9D4E-98C8-A3DFCB149F19}"/>
              </a:ext>
            </a:extLst>
          </p:cNvPr>
          <p:cNvSpPr txBox="1">
            <a:spLocks noChangeArrowheads="1"/>
          </p:cNvSpPr>
          <p:nvPr/>
        </p:nvSpPr>
        <p:spPr>
          <a:xfrm>
            <a:off x="6039197" y="2173450"/>
            <a:ext cx="836799" cy="792088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dirty="0">
                <a:latin typeface="American Typewriter" charset="0"/>
                <a:ea typeface="American Typewriter" charset="0"/>
                <a:cs typeface="American Typewriter" charset="0"/>
              </a:rPr>
              <a:t>Eve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30664C0-EA62-D04F-9654-D7BE7A94CC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1331590"/>
            <a:ext cx="798066" cy="945282"/>
          </a:xfrm>
          <a:prstGeom prst="rect">
            <a:avLst/>
          </a:prstGeom>
        </p:spPr>
      </p:pic>
      <p:sp>
        <p:nvSpPr>
          <p:cNvPr id="11" name="Rectangle 63">
            <a:extLst>
              <a:ext uri="{FF2B5EF4-FFF2-40B4-BE49-F238E27FC236}">
                <a16:creationId xmlns:a16="http://schemas.microsoft.com/office/drawing/2014/main" id="{DE98BDF7-4534-E546-8969-0547F5A48D0A}"/>
              </a:ext>
            </a:extLst>
          </p:cNvPr>
          <p:cNvSpPr txBox="1">
            <a:spLocks noChangeArrowheads="1"/>
          </p:cNvSpPr>
          <p:nvPr/>
        </p:nvSpPr>
        <p:spPr>
          <a:xfrm>
            <a:off x="1187624" y="2173450"/>
            <a:ext cx="2035591" cy="792088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dirty="0">
                <a:latin typeface="American Typewriter" charset="0"/>
                <a:ea typeface="American Typewriter" charset="0"/>
                <a:cs typeface="American Typewriter" charset="0"/>
              </a:rPr>
              <a:t>Challenger</a:t>
            </a:r>
          </a:p>
        </p:txBody>
      </p:sp>
      <p:sp>
        <p:nvSpPr>
          <p:cNvPr id="12" name="Subtitle 1">
            <a:extLst>
              <a:ext uri="{FF2B5EF4-FFF2-40B4-BE49-F238E27FC236}">
                <a16:creationId xmlns:a16="http://schemas.microsoft.com/office/drawing/2014/main" id="{6CFE768D-4AF9-B149-840A-A62B0EBDDC90}"/>
              </a:ext>
            </a:extLst>
          </p:cNvPr>
          <p:cNvSpPr txBox="1">
            <a:spLocks/>
          </p:cNvSpPr>
          <p:nvPr/>
        </p:nvSpPr>
        <p:spPr>
          <a:xfrm>
            <a:off x="20543" y="188640"/>
            <a:ext cx="8712968" cy="792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rgbClr val="891637"/>
                </a:solidFill>
                <a:latin typeface="Calibri" panose="020F0502020204030204" pitchFamily="34" charset="0"/>
                <a:ea typeface="Cambria Math" pitchFamily="18" charset="0"/>
                <a:cs typeface="Arial Unicode MS" pitchFamily="34" charset="-128"/>
              </a:rPr>
              <a:t>IND-Security</a:t>
            </a:r>
            <a:endParaRPr lang="en-US" sz="2400" i="1" dirty="0">
              <a:solidFill>
                <a:srgbClr val="891637"/>
              </a:solidFill>
              <a:latin typeface="Calibri" panose="020F0502020204030204" pitchFamily="34" charset="0"/>
              <a:ea typeface="Cambria Math" pitchFamily="18" charset="0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10420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63">
            <a:extLst>
              <a:ext uri="{FF2B5EF4-FFF2-40B4-BE49-F238E27FC236}">
                <a16:creationId xmlns:a16="http://schemas.microsoft.com/office/drawing/2014/main" id="{89F9B8BD-B063-F846-BA65-6B4BD5F75833}"/>
              </a:ext>
            </a:extLst>
          </p:cNvPr>
          <p:cNvSpPr txBox="1">
            <a:spLocks noChangeArrowheads="1"/>
          </p:cNvSpPr>
          <p:nvPr/>
        </p:nvSpPr>
        <p:spPr>
          <a:xfrm>
            <a:off x="467544" y="1772816"/>
            <a:ext cx="8316416" cy="1029092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b="0" dirty="0">
                <a:ea typeface="Cambria Math" panose="02040503050406030204" pitchFamily="18" charset="0"/>
                <a:cs typeface="American Typewriter" charset="0"/>
              </a:rPr>
              <a:t>“Semantic Security”: the computational analog of Shannon’s perfect secrecy definition.</a:t>
            </a:r>
            <a:endParaRPr lang="en-US" sz="2800" dirty="0">
              <a:latin typeface="+mn-lt"/>
              <a:ea typeface="American Typewriter" charset="0"/>
              <a:cs typeface="American Typewriter" charset="0"/>
            </a:endParaRPr>
          </a:p>
        </p:txBody>
      </p:sp>
      <p:sp>
        <p:nvSpPr>
          <p:cNvPr id="12" name="Subtitle 1">
            <a:extLst>
              <a:ext uri="{FF2B5EF4-FFF2-40B4-BE49-F238E27FC236}">
                <a16:creationId xmlns:a16="http://schemas.microsoft.com/office/drawing/2014/main" id="{6CFE768D-4AF9-B149-840A-A62B0EBDDC90}"/>
              </a:ext>
            </a:extLst>
          </p:cNvPr>
          <p:cNvSpPr txBox="1">
            <a:spLocks/>
          </p:cNvSpPr>
          <p:nvPr/>
        </p:nvSpPr>
        <p:spPr>
          <a:xfrm>
            <a:off x="20543" y="404664"/>
            <a:ext cx="8712968" cy="792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rgbClr val="891637"/>
                </a:solidFill>
                <a:latin typeface="Calibri" panose="020F0502020204030204" pitchFamily="34" charset="0"/>
                <a:ea typeface="Cambria Math" pitchFamily="18" charset="0"/>
                <a:cs typeface="Arial Unicode MS" pitchFamily="34" charset="-128"/>
              </a:rPr>
              <a:t>An Alternative Definition</a:t>
            </a:r>
            <a:endParaRPr lang="en-US" sz="2400" i="1" dirty="0">
              <a:solidFill>
                <a:srgbClr val="891637"/>
              </a:solidFill>
              <a:latin typeface="Calibri" panose="020F0502020204030204" pitchFamily="34" charset="0"/>
              <a:ea typeface="Cambria Math" pitchFamily="18" charset="0"/>
              <a:cs typeface="Arial Unicode MS" pitchFamily="34" charset="-128"/>
            </a:endParaRPr>
          </a:p>
        </p:txBody>
      </p:sp>
      <p:sp>
        <p:nvSpPr>
          <p:cNvPr id="13" name="Rectangle 63">
            <a:extLst>
              <a:ext uri="{FF2B5EF4-FFF2-40B4-BE49-F238E27FC236}">
                <a16:creationId xmlns:a16="http://schemas.microsoft.com/office/drawing/2014/main" id="{C5233DBF-539E-4C4B-A3BE-A5D0C79AA78E}"/>
              </a:ext>
            </a:extLst>
          </p:cNvPr>
          <p:cNvSpPr txBox="1">
            <a:spLocks noChangeArrowheads="1"/>
          </p:cNvSpPr>
          <p:nvPr/>
        </p:nvSpPr>
        <p:spPr>
          <a:xfrm>
            <a:off x="469978" y="3480028"/>
            <a:ext cx="8854550" cy="1029092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b="0" dirty="0">
                <a:ea typeface="Cambria Math" panose="02040503050406030204" pitchFamily="18" charset="0"/>
                <a:cs typeface="American Typewriter" charset="0"/>
              </a:rPr>
              <a:t>Turns out to be equivalent to IND-security (just as in </a:t>
            </a:r>
            <a:r>
              <a:rPr lang="en-US" sz="2800" b="0" dirty="0" err="1">
                <a:ea typeface="Cambria Math" panose="02040503050406030204" pitchFamily="18" charset="0"/>
                <a:cs typeface="American Typewriter" charset="0"/>
              </a:rPr>
              <a:t>Lec</a:t>
            </a:r>
            <a:r>
              <a:rPr lang="en-US" sz="2800" b="0" dirty="0">
                <a:ea typeface="Cambria Math" panose="02040503050406030204" pitchFamily="18" charset="0"/>
                <a:cs typeface="American Typewriter" charset="0"/>
              </a:rPr>
              <a:t> 1 but the proof is more complex)</a:t>
            </a:r>
            <a:endParaRPr lang="en-US" sz="2800" dirty="0">
              <a:latin typeface="+mn-lt"/>
              <a:ea typeface="American Typewriter" charset="0"/>
              <a:cs typeface="American Typewriter" charset="0"/>
            </a:endParaRPr>
          </a:p>
        </p:txBody>
      </p:sp>
      <p:sp>
        <p:nvSpPr>
          <p:cNvPr id="14" name="Rectangle 63">
            <a:extLst>
              <a:ext uri="{FF2B5EF4-FFF2-40B4-BE49-F238E27FC236}">
                <a16:creationId xmlns:a16="http://schemas.microsoft.com/office/drawing/2014/main" id="{205534B4-75AF-5748-8AF8-5CD76B68E17B}"/>
              </a:ext>
            </a:extLst>
          </p:cNvPr>
          <p:cNvSpPr txBox="1">
            <a:spLocks noChangeArrowheads="1"/>
          </p:cNvSpPr>
          <p:nvPr/>
        </p:nvSpPr>
        <p:spPr>
          <a:xfrm>
            <a:off x="467544" y="5064204"/>
            <a:ext cx="8854550" cy="1029092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b="0" dirty="0">
                <a:ea typeface="Cambria Math" panose="02040503050406030204" pitchFamily="18" charset="0"/>
                <a:cs typeface="American Typewriter" charset="0"/>
              </a:rPr>
              <a:t>We will stick to IND-security as it’s easy to work with.</a:t>
            </a:r>
            <a:endParaRPr lang="en-US" sz="2800" dirty="0">
              <a:latin typeface="+mn-lt"/>
              <a:ea typeface="American Typewriter" charset="0"/>
              <a:cs typeface="American Typewrit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522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1">
            <a:extLst>
              <a:ext uri="{FF2B5EF4-FFF2-40B4-BE49-F238E27FC236}">
                <a16:creationId xmlns:a16="http://schemas.microsoft.com/office/drawing/2014/main" id="{D0BCA042-7756-9C4E-952E-DD3DD09C5B5A}"/>
              </a:ext>
            </a:extLst>
          </p:cNvPr>
          <p:cNvSpPr txBox="1">
            <a:spLocks/>
          </p:cNvSpPr>
          <p:nvPr/>
        </p:nvSpPr>
        <p:spPr>
          <a:xfrm>
            <a:off x="179512" y="404664"/>
            <a:ext cx="8712968" cy="16561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rgbClr val="891637"/>
                </a:solidFill>
                <a:latin typeface="Calibri" panose="020F0502020204030204" pitchFamily="34" charset="0"/>
                <a:ea typeface="Cambria Math" pitchFamily="18" charset="0"/>
                <a:cs typeface="Arial Unicode MS" pitchFamily="34" charset="-128"/>
              </a:rPr>
              <a:t>Simplifying the Definition: </a:t>
            </a:r>
            <a:br>
              <a:rPr lang="en-US" sz="4000" b="1" dirty="0">
                <a:solidFill>
                  <a:srgbClr val="891637"/>
                </a:solidFill>
                <a:latin typeface="Calibri" panose="020F0502020204030204" pitchFamily="34" charset="0"/>
                <a:ea typeface="Cambria Math" pitchFamily="18" charset="0"/>
                <a:cs typeface="Arial Unicode MS" pitchFamily="34" charset="-128"/>
              </a:rPr>
            </a:br>
            <a:r>
              <a:rPr lang="en-US" sz="4000" b="1" dirty="0">
                <a:solidFill>
                  <a:srgbClr val="891637"/>
                </a:solidFill>
                <a:latin typeface="Calibri" panose="020F0502020204030204" pitchFamily="34" charset="0"/>
                <a:ea typeface="Cambria Math" pitchFamily="18" charset="0"/>
                <a:cs typeface="Arial Unicode MS" pitchFamily="34" charset="-128"/>
              </a:rPr>
              <a:t>One Message to Many Message Security</a:t>
            </a:r>
            <a:endParaRPr lang="en-US" sz="2400" i="1" dirty="0">
              <a:solidFill>
                <a:srgbClr val="891637"/>
              </a:solidFill>
              <a:latin typeface="Calibri" panose="020F0502020204030204" pitchFamily="34" charset="0"/>
              <a:ea typeface="Cambria Math" pitchFamily="18" charset="0"/>
              <a:cs typeface="Arial Unicode MS" pitchFamily="34" charset="-128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68071B-CAD2-294F-9E6D-65E8FEFF5B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1310" y="1898173"/>
            <a:ext cx="1041586" cy="1037057"/>
          </a:xfrm>
          <a:prstGeom prst="rect">
            <a:avLst/>
          </a:prstGeom>
        </p:spPr>
      </p:pic>
      <p:sp>
        <p:nvSpPr>
          <p:cNvPr id="5" name="Rectangle 63">
            <a:extLst>
              <a:ext uri="{FF2B5EF4-FFF2-40B4-BE49-F238E27FC236}">
                <a16:creationId xmlns:a16="http://schemas.microsoft.com/office/drawing/2014/main" id="{3E027AEC-C050-6649-BFAA-67304227AC56}"/>
              </a:ext>
            </a:extLst>
          </p:cNvPr>
          <p:cNvSpPr txBox="1">
            <a:spLocks noChangeArrowheads="1"/>
          </p:cNvSpPr>
          <p:nvPr/>
        </p:nvSpPr>
        <p:spPr>
          <a:xfrm>
            <a:off x="5436096" y="2708920"/>
            <a:ext cx="836799" cy="792088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dirty="0">
                <a:latin typeface="American Typewriter" charset="0"/>
                <a:ea typeface="American Typewriter" charset="0"/>
                <a:cs typeface="American Typewriter" charset="0"/>
              </a:rPr>
              <a:t>Eve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4960F9-46F9-E74D-810D-DF6FB69FBE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513" y="2006424"/>
            <a:ext cx="798066" cy="945282"/>
          </a:xfrm>
          <a:prstGeom prst="rect">
            <a:avLst/>
          </a:prstGeom>
        </p:spPr>
      </p:pic>
      <p:sp>
        <p:nvSpPr>
          <p:cNvPr id="7" name="Rectangle 63">
            <a:extLst>
              <a:ext uri="{FF2B5EF4-FFF2-40B4-BE49-F238E27FC236}">
                <a16:creationId xmlns:a16="http://schemas.microsoft.com/office/drawing/2014/main" id="{CF59D266-FD5F-394B-A583-222A4ED4F723}"/>
              </a:ext>
            </a:extLst>
          </p:cNvPr>
          <p:cNvSpPr txBox="1">
            <a:spLocks noChangeArrowheads="1"/>
          </p:cNvSpPr>
          <p:nvPr/>
        </p:nvSpPr>
        <p:spPr>
          <a:xfrm>
            <a:off x="1117514" y="2699679"/>
            <a:ext cx="2035591" cy="792088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dirty="0">
                <a:latin typeface="American Typewriter" charset="0"/>
                <a:ea typeface="American Typewriter" charset="0"/>
                <a:cs typeface="American Typewriter" charset="0"/>
              </a:rPr>
              <a:t>Challenger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81A1C94-C46D-6748-9094-E9766E80305D}"/>
              </a:ext>
            </a:extLst>
          </p:cNvPr>
          <p:cNvCxnSpPr>
            <a:cxnSpLocks/>
          </p:cNvCxnSpPr>
          <p:nvPr/>
        </p:nvCxnSpPr>
        <p:spPr>
          <a:xfrm>
            <a:off x="3424216" y="3766777"/>
            <a:ext cx="2232248" cy="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headEnd type="none"/>
            <a:tailEnd type="arrow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04E10B9-E05A-5740-9CD8-E7C960500664}"/>
                  </a:ext>
                </a:extLst>
              </p:cNvPr>
              <p:cNvSpPr/>
              <p:nvPr/>
            </p:nvSpPr>
            <p:spPr>
              <a:xfrm>
                <a:off x="790604" y="3318578"/>
                <a:ext cx="2398221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merican Typewriter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merican Typewriter" charset="0"/>
                            </a:rPr>
                            <m:t>𝑝𝑘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merican Typewriter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merican Typewriter" charset="0"/>
                            </a:rPr>
                            <m:t>𝑠𝑘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merican Typewriter" charset="0"/>
                        </a:rPr>
                        <m:t>←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American Typewriter" charset="0"/>
                          <a:cs typeface="American Typewriter" charset="0"/>
                        </a:rPr>
                        <m:t>𝐺𝑒𝑛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American Typewriter" charset="0"/>
                              <a:cs typeface="American Typewriter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04E10B9-E05A-5740-9CD8-E7C9605006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604" y="3318578"/>
                <a:ext cx="2398221" cy="400110"/>
              </a:xfrm>
              <a:prstGeom prst="rect">
                <a:avLst/>
              </a:prstGeom>
              <a:blipFill>
                <a:blip r:embed="rId5"/>
                <a:stretch>
                  <a:fillRect b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1E2BA248-AB8A-9643-A42A-8E9FA5AB54ED}"/>
                  </a:ext>
                </a:extLst>
              </p:cNvPr>
              <p:cNvSpPr/>
              <p:nvPr/>
            </p:nvSpPr>
            <p:spPr>
              <a:xfrm>
                <a:off x="4177068" y="3278952"/>
                <a:ext cx="53360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merican Typewriter" charset="0"/>
                        </a:rPr>
                        <m:t>𝑝𝑘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1E2BA248-AB8A-9643-A42A-8E9FA5AB54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7068" y="3278952"/>
                <a:ext cx="533608" cy="400110"/>
              </a:xfrm>
              <a:prstGeom prst="rect">
                <a:avLst/>
              </a:prstGeom>
              <a:blipFill>
                <a:blip r:embed="rId6"/>
                <a:stretch>
                  <a:fillRect b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BB91B51B-89C3-E549-8AB1-56DBD22114F0}"/>
                  </a:ext>
                </a:extLst>
              </p:cNvPr>
              <p:cNvSpPr/>
              <p:nvPr/>
            </p:nvSpPr>
            <p:spPr>
              <a:xfrm>
                <a:off x="825171" y="4163959"/>
                <a:ext cx="1280029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merican Typewriter" charset="0"/>
                        </a:rPr>
                        <m:t>𝑏</m:t>
                      </m:r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merican Typewriter" charset="0"/>
                        </a:rPr>
                        <m:t>←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merican Typewriter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merican Typewriter" charset="0"/>
                            </a:rPr>
                            <m:t>0,1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BB91B51B-89C3-E549-8AB1-56DBD22114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171" y="4163959"/>
                <a:ext cx="1280029" cy="400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DA76A80-16CD-814D-BA40-99C7BC680AC0}"/>
              </a:ext>
            </a:extLst>
          </p:cNvPr>
          <p:cNvCxnSpPr>
            <a:cxnSpLocks/>
          </p:cNvCxnSpPr>
          <p:nvPr/>
        </p:nvCxnSpPr>
        <p:spPr>
          <a:xfrm>
            <a:off x="3372263" y="4924416"/>
            <a:ext cx="2232248" cy="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headEnd type="none"/>
            <a:tailEnd type="arrow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F2082C2D-9ECA-C049-B5DB-9CBF1E3EBA37}"/>
                  </a:ext>
                </a:extLst>
              </p:cNvPr>
              <p:cNvSpPr/>
              <p:nvPr/>
            </p:nvSpPr>
            <p:spPr>
              <a:xfrm>
                <a:off x="814945" y="4643572"/>
                <a:ext cx="242547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𝒄</m:t>
                      </m:r>
                      <m:r>
                        <a:rPr lang="en-US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merican Typewriter" charset="0"/>
                        </a:rPr>
                        <m:t>←</m:t>
                      </m:r>
                      <m:r>
                        <a:rPr lang="en-US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merican Typewriter" charset="0"/>
                        </a:rPr>
                        <m:t>𝑬𝒏𝒄</m:t>
                      </m:r>
                      <m:r>
                        <a:rPr lang="en-US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merican Typewriter" charset="0"/>
                        </a:rPr>
                        <m:t>(</m:t>
                      </m:r>
                      <m:r>
                        <a:rPr lang="en-US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merican Typewriter" charset="0"/>
                        </a:rPr>
                        <m:t>𝒑𝒌</m:t>
                      </m:r>
                      <m:r>
                        <a:rPr lang="en-US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merican Typewriter" charset="0"/>
                        </a:rPr>
                        <m:t>,</m:t>
                      </m:r>
                      <m:sSub>
                        <m:sSubPr>
                          <m:ctrlPr>
                            <a:rPr lang="en-US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𝒎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𝒃</m:t>
                          </m:r>
                        </m:sub>
                      </m:sSub>
                      <m:r>
                        <a:rPr lang="en-US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;</m:t>
                      </m:r>
                      <m:r>
                        <a:rPr lang="en-US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𝒓</m:t>
                      </m:r>
                      <m:r>
                        <a:rPr lang="en-US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F2082C2D-9ECA-C049-B5DB-9CBF1E3EBA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945" y="4643572"/>
                <a:ext cx="2425472" cy="400110"/>
              </a:xfrm>
              <a:prstGeom prst="rect">
                <a:avLst/>
              </a:prstGeom>
              <a:blipFill>
                <a:blip r:embed="rId8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ECFB01B6-88EB-A84B-A901-E58C7320CAAF}"/>
                  </a:ext>
                </a:extLst>
              </p:cNvPr>
              <p:cNvSpPr/>
              <p:nvPr/>
            </p:nvSpPr>
            <p:spPr>
              <a:xfrm>
                <a:off x="4237352" y="4504242"/>
                <a:ext cx="36914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𝒄</m:t>
                      </m:r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ECFB01B6-88EB-A84B-A901-E58C7320CA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7352" y="4504242"/>
                <a:ext cx="369140" cy="4001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316D79F-808E-254D-9A39-026D2CAEDA1A}"/>
              </a:ext>
            </a:extLst>
          </p:cNvPr>
          <p:cNvCxnSpPr>
            <a:cxnSpLocks/>
          </p:cNvCxnSpPr>
          <p:nvPr/>
        </p:nvCxnSpPr>
        <p:spPr>
          <a:xfrm flipH="1">
            <a:off x="3429258" y="5428472"/>
            <a:ext cx="2118257" cy="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headEnd type="none"/>
            <a:tailEnd type="arrow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714A73C4-C30E-B741-962E-9C935D7F0B3C}"/>
                  </a:ext>
                </a:extLst>
              </p:cNvPr>
              <p:cNvSpPr/>
              <p:nvPr/>
            </p:nvSpPr>
            <p:spPr>
              <a:xfrm>
                <a:off x="4208413" y="5028362"/>
                <a:ext cx="44595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merican Typewriter" charset="0"/>
                        </a:rPr>
                        <m:t>𝑏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merican Typewriter" charset="0"/>
                        </a:rPr>
                        <m:t>′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714A73C4-C30E-B741-962E-9C935D7F0B3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8413" y="5028362"/>
                <a:ext cx="445956" cy="4001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63">
                <a:extLst>
                  <a:ext uri="{FF2B5EF4-FFF2-40B4-BE49-F238E27FC236}">
                    <a16:creationId xmlns:a16="http://schemas.microsoft.com/office/drawing/2014/main" id="{84E58F93-D593-EC41-9149-9EC55FB7D985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725260" y="5598733"/>
                <a:ext cx="8758074" cy="1195034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US" sz="2400" dirty="0">
                    <a:latin typeface="+mn-lt"/>
                    <a:ea typeface="American Typewriter" charset="0"/>
                    <a:cs typeface="American Typewriter" charset="0"/>
                  </a:rPr>
                  <a:t>Eve wins 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merican Typewriter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merican Typewriter" charset="0"/>
                          </a:rPr>
                          <m:t>𝑏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merican Typewriter" charset="0"/>
                          </a:rPr>
                          <m:t>′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merican Typewriter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merican Typewriter" charset="0"/>
                      </a:rPr>
                      <m:t>𝑏</m:t>
                    </m:r>
                  </m:oMath>
                </a14:m>
                <a:r>
                  <a:rPr lang="en-US" sz="2400" dirty="0">
                    <a:latin typeface="+mn-lt"/>
                    <a:ea typeface="American Typewriter" charset="0"/>
                    <a:cs typeface="American Typewriter" charset="0"/>
                  </a:rPr>
                  <a:t>. </a:t>
                </a:r>
                <a:r>
                  <a:rPr lang="en-US" sz="2400" dirty="0">
                    <a:ea typeface="American Typewriter" charset="0"/>
                    <a:cs typeface="American Typewriter" charset="0"/>
                  </a:rPr>
                  <a:t>The encryption scheme is single-message-IND-secure if no PPT Eve can win with prob. better than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  <a:ea typeface="American Typewriter" charset="0"/>
                            <a:cs typeface="American Typewriter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  <a:ea typeface="American Typewriter" charset="0"/>
                            <a:cs typeface="American Typewriter" charset="0"/>
                          </a:rPr>
                          <m:t>1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  <a:ea typeface="American Typewriter" charset="0"/>
                            <a:cs typeface="American Typewriter" charset="0"/>
                          </a:rPr>
                          <m:t>2</m:t>
                        </m:r>
                      </m:den>
                    </m:f>
                    <m:r>
                      <a:rPr lang="en-US" sz="2400" i="1">
                        <a:latin typeface="Cambria Math" panose="02040503050406030204" pitchFamily="18" charset="0"/>
                        <a:ea typeface="American Typewriter" charset="0"/>
                        <a:cs typeface="American Typewriter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  <a:ea typeface="American Typewriter" charset="0"/>
                        <a:cs typeface="American Typewriter" charset="0"/>
                      </a:rPr>
                      <m:t>negl</m:t>
                    </m:r>
                    <m:r>
                      <a:rPr lang="en-US" sz="2400" i="1">
                        <a:latin typeface="Cambria Math" panose="02040503050406030204" pitchFamily="18" charset="0"/>
                        <a:ea typeface="American Typewriter" charset="0"/>
                        <a:cs typeface="American Typewriter" charset="0"/>
                      </a:rPr>
                      <m:t>(</m:t>
                    </m:r>
                    <m:r>
                      <a:rPr lang="en-US" sz="2400" i="1">
                        <a:latin typeface="Cambria Math" panose="02040503050406030204" pitchFamily="18" charset="0"/>
                        <a:ea typeface="American Typewriter" charset="0"/>
                        <a:cs typeface="American Typewriter" charset="0"/>
                      </a:rPr>
                      <m:t>𝑛</m:t>
                    </m:r>
                    <m:r>
                      <a:rPr lang="en-US" sz="2400" i="1">
                        <a:latin typeface="Cambria Math" panose="02040503050406030204" pitchFamily="18" charset="0"/>
                        <a:ea typeface="American Typewriter" charset="0"/>
                        <a:cs typeface="American Typewriter" charset="0"/>
                      </a:rPr>
                      <m:t>)</m:t>
                    </m:r>
                  </m:oMath>
                </a14:m>
                <a:r>
                  <a:rPr lang="en-US" sz="2400" dirty="0">
                    <a:ea typeface="American Typewriter" charset="0"/>
                    <a:cs typeface="American Typewriter" charset="0"/>
                  </a:rPr>
                  <a:t>.</a:t>
                </a:r>
              </a:p>
            </p:txBody>
          </p:sp>
        </mc:Choice>
        <mc:Fallback xmlns="">
          <p:sp>
            <p:nvSpPr>
              <p:cNvPr id="20" name="Rectangle 63">
                <a:extLst>
                  <a:ext uri="{FF2B5EF4-FFF2-40B4-BE49-F238E27FC236}">
                    <a16:creationId xmlns:a16="http://schemas.microsoft.com/office/drawing/2014/main" id="{84E58F93-D593-EC41-9149-9EC55FB7D9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260" y="5598733"/>
                <a:ext cx="8758074" cy="1195034"/>
              </a:xfrm>
              <a:prstGeom prst="rect">
                <a:avLst/>
              </a:prstGeom>
              <a:blipFill>
                <a:blip r:embed="rId11"/>
                <a:stretch>
                  <a:fillRect l="-10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8540AEE1-65D6-C041-8C2B-A7F8E9952F85}"/>
                  </a:ext>
                </a:extLst>
              </p:cNvPr>
              <p:cNvSpPr/>
              <p:nvPr/>
            </p:nvSpPr>
            <p:spPr>
              <a:xfrm>
                <a:off x="5104297" y="3940893"/>
                <a:ext cx="210634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𝒔</m:t>
                      </m:r>
                      <m:r>
                        <a:rPr lang="en-US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𝒕</m:t>
                      </m:r>
                      <m:r>
                        <a:rPr lang="en-US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  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𝒎</m:t>
                              </m:r>
                            </m:e>
                            <m:sub>
                              <m:r>
                                <a:rPr lang="en-US" sz="20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</m:e>
                      </m:d>
                      <m:r>
                        <a:rPr lang="en-US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=|</m:t>
                      </m:r>
                      <m:sSub>
                        <m:sSubPr>
                          <m:ctrlPr>
                            <a:rPr lang="en-US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𝒎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</m:oMath>
                  </m:oMathPara>
                </a14:m>
                <a:endParaRPr lang="en-US" sz="20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8540AEE1-65D6-C041-8C2B-A7F8E9952F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4297" y="3940893"/>
                <a:ext cx="2106346" cy="400110"/>
              </a:xfrm>
              <a:prstGeom prst="rect">
                <a:avLst/>
              </a:prstGeom>
              <a:blipFill>
                <a:blip r:embed="rId12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6AB0F46-B020-F949-A360-F9B482A4EEBC}"/>
              </a:ext>
            </a:extLst>
          </p:cNvPr>
          <p:cNvCxnSpPr>
            <a:cxnSpLocks/>
          </p:cNvCxnSpPr>
          <p:nvPr/>
        </p:nvCxnSpPr>
        <p:spPr>
          <a:xfrm flipH="1">
            <a:off x="3372263" y="4464812"/>
            <a:ext cx="2118257" cy="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headEnd type="none"/>
            <a:tailEnd type="arrow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6E938939-85B7-F049-9F1C-BB60135E178B}"/>
                  </a:ext>
                </a:extLst>
              </p:cNvPr>
              <p:cNvSpPr/>
              <p:nvPr/>
            </p:nvSpPr>
            <p:spPr>
              <a:xfrm>
                <a:off x="4120761" y="3938610"/>
                <a:ext cx="105823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𝒎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US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𝒎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6E938939-85B7-F049-9F1C-BB60135E17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0761" y="3938610"/>
                <a:ext cx="1058238" cy="40011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86314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1">
            <a:extLst>
              <a:ext uri="{FF2B5EF4-FFF2-40B4-BE49-F238E27FC236}">
                <a16:creationId xmlns:a16="http://schemas.microsoft.com/office/drawing/2014/main" id="{D0BCA042-7756-9C4E-952E-DD3DD09C5B5A}"/>
              </a:ext>
            </a:extLst>
          </p:cNvPr>
          <p:cNvSpPr txBox="1">
            <a:spLocks/>
          </p:cNvSpPr>
          <p:nvPr/>
        </p:nvSpPr>
        <p:spPr>
          <a:xfrm>
            <a:off x="179512" y="404664"/>
            <a:ext cx="8712968" cy="16561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rgbClr val="891637"/>
                </a:solidFill>
                <a:latin typeface="Calibri" panose="020F0502020204030204" pitchFamily="34" charset="0"/>
                <a:ea typeface="Cambria Math" pitchFamily="18" charset="0"/>
                <a:cs typeface="Arial Unicode MS" pitchFamily="34" charset="-128"/>
              </a:rPr>
              <a:t>Simplifying the Definition: </a:t>
            </a:r>
            <a:br>
              <a:rPr lang="en-US" sz="4000" b="1" dirty="0">
                <a:solidFill>
                  <a:srgbClr val="891637"/>
                </a:solidFill>
                <a:latin typeface="Calibri" panose="020F0502020204030204" pitchFamily="34" charset="0"/>
                <a:ea typeface="Cambria Math" pitchFamily="18" charset="0"/>
                <a:cs typeface="Arial Unicode MS" pitchFamily="34" charset="-128"/>
              </a:rPr>
            </a:br>
            <a:r>
              <a:rPr lang="en-US" sz="4000" b="1" dirty="0">
                <a:solidFill>
                  <a:srgbClr val="891637"/>
                </a:solidFill>
                <a:latin typeface="Calibri" panose="020F0502020204030204" pitchFamily="34" charset="0"/>
                <a:ea typeface="Cambria Math" pitchFamily="18" charset="0"/>
                <a:cs typeface="Arial Unicode MS" pitchFamily="34" charset="-128"/>
              </a:rPr>
              <a:t>One Message to Many Message Security</a:t>
            </a:r>
            <a:endParaRPr lang="en-US" sz="2400" i="1" dirty="0">
              <a:solidFill>
                <a:srgbClr val="891637"/>
              </a:solidFill>
              <a:latin typeface="Calibri" panose="020F0502020204030204" pitchFamily="34" charset="0"/>
              <a:ea typeface="Cambria Math" pitchFamily="18" charset="0"/>
              <a:cs typeface="Arial Unicode MS" pitchFamily="34" charset="-128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68071B-CAD2-294F-9E6D-65E8FEFF5B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1310" y="1898173"/>
            <a:ext cx="1041586" cy="1037057"/>
          </a:xfrm>
          <a:prstGeom prst="rect">
            <a:avLst/>
          </a:prstGeom>
        </p:spPr>
      </p:pic>
      <p:sp>
        <p:nvSpPr>
          <p:cNvPr id="5" name="Rectangle 63">
            <a:extLst>
              <a:ext uri="{FF2B5EF4-FFF2-40B4-BE49-F238E27FC236}">
                <a16:creationId xmlns:a16="http://schemas.microsoft.com/office/drawing/2014/main" id="{3E027AEC-C050-6649-BFAA-67304227AC56}"/>
              </a:ext>
            </a:extLst>
          </p:cNvPr>
          <p:cNvSpPr txBox="1">
            <a:spLocks noChangeArrowheads="1"/>
          </p:cNvSpPr>
          <p:nvPr/>
        </p:nvSpPr>
        <p:spPr>
          <a:xfrm>
            <a:off x="5436096" y="2708920"/>
            <a:ext cx="836799" cy="792088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dirty="0">
                <a:latin typeface="American Typewriter" charset="0"/>
                <a:ea typeface="American Typewriter" charset="0"/>
                <a:cs typeface="American Typewriter" charset="0"/>
              </a:rPr>
              <a:t>Eve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4960F9-46F9-E74D-810D-DF6FB69FBE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513" y="2006424"/>
            <a:ext cx="798066" cy="945282"/>
          </a:xfrm>
          <a:prstGeom prst="rect">
            <a:avLst/>
          </a:prstGeom>
        </p:spPr>
      </p:pic>
      <p:sp>
        <p:nvSpPr>
          <p:cNvPr id="7" name="Rectangle 63">
            <a:extLst>
              <a:ext uri="{FF2B5EF4-FFF2-40B4-BE49-F238E27FC236}">
                <a16:creationId xmlns:a16="http://schemas.microsoft.com/office/drawing/2014/main" id="{CF59D266-FD5F-394B-A583-222A4ED4F723}"/>
              </a:ext>
            </a:extLst>
          </p:cNvPr>
          <p:cNvSpPr txBox="1">
            <a:spLocks noChangeArrowheads="1"/>
          </p:cNvSpPr>
          <p:nvPr/>
        </p:nvSpPr>
        <p:spPr>
          <a:xfrm>
            <a:off x="1117514" y="2699679"/>
            <a:ext cx="2035591" cy="792088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dirty="0">
                <a:latin typeface="American Typewriter" charset="0"/>
                <a:ea typeface="American Typewriter" charset="0"/>
                <a:cs typeface="American Typewriter" charset="0"/>
              </a:rPr>
              <a:t>Challenger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81A1C94-C46D-6748-9094-E9766E80305D}"/>
              </a:ext>
            </a:extLst>
          </p:cNvPr>
          <p:cNvCxnSpPr>
            <a:cxnSpLocks/>
          </p:cNvCxnSpPr>
          <p:nvPr/>
        </p:nvCxnSpPr>
        <p:spPr>
          <a:xfrm>
            <a:off x="3424216" y="3766777"/>
            <a:ext cx="2232248" cy="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headEnd type="none"/>
            <a:tailEnd type="arrow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04E10B9-E05A-5740-9CD8-E7C960500664}"/>
                  </a:ext>
                </a:extLst>
              </p:cNvPr>
              <p:cNvSpPr/>
              <p:nvPr/>
            </p:nvSpPr>
            <p:spPr>
              <a:xfrm>
                <a:off x="790604" y="3318578"/>
                <a:ext cx="2398221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merican Typewriter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merican Typewriter" charset="0"/>
                            </a:rPr>
                            <m:t>𝑝𝑘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merican Typewriter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merican Typewriter" charset="0"/>
                            </a:rPr>
                            <m:t>𝑠𝑘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merican Typewriter" charset="0"/>
                        </a:rPr>
                        <m:t>←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American Typewriter" charset="0"/>
                          <a:cs typeface="American Typewriter" charset="0"/>
                        </a:rPr>
                        <m:t>𝐺𝑒𝑛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American Typewriter" charset="0"/>
                              <a:cs typeface="American Typewriter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04E10B9-E05A-5740-9CD8-E7C9605006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604" y="3318578"/>
                <a:ext cx="2398221" cy="400110"/>
              </a:xfrm>
              <a:prstGeom prst="rect">
                <a:avLst/>
              </a:prstGeom>
              <a:blipFill>
                <a:blip r:embed="rId5"/>
                <a:stretch>
                  <a:fillRect b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1E2BA248-AB8A-9643-A42A-8E9FA5AB54ED}"/>
                  </a:ext>
                </a:extLst>
              </p:cNvPr>
              <p:cNvSpPr/>
              <p:nvPr/>
            </p:nvSpPr>
            <p:spPr>
              <a:xfrm>
                <a:off x="4177068" y="3278952"/>
                <a:ext cx="53360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merican Typewriter" charset="0"/>
                        </a:rPr>
                        <m:t>𝑝𝑘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1E2BA248-AB8A-9643-A42A-8E9FA5AB54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7068" y="3278952"/>
                <a:ext cx="533608" cy="400110"/>
              </a:xfrm>
              <a:prstGeom prst="rect">
                <a:avLst/>
              </a:prstGeom>
              <a:blipFill>
                <a:blip r:embed="rId6"/>
                <a:stretch>
                  <a:fillRect b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BB91B51B-89C3-E549-8AB1-56DBD22114F0}"/>
                  </a:ext>
                </a:extLst>
              </p:cNvPr>
              <p:cNvSpPr/>
              <p:nvPr/>
            </p:nvSpPr>
            <p:spPr>
              <a:xfrm>
                <a:off x="825171" y="4163959"/>
                <a:ext cx="1280029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merican Typewriter" charset="0"/>
                        </a:rPr>
                        <m:t>𝑏</m:t>
                      </m:r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merican Typewriter" charset="0"/>
                        </a:rPr>
                        <m:t>←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merican Typewriter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merican Typewriter" charset="0"/>
                            </a:rPr>
                            <m:t>0,1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BB91B51B-89C3-E549-8AB1-56DBD22114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171" y="4163959"/>
                <a:ext cx="1280029" cy="400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DA76A80-16CD-814D-BA40-99C7BC680AC0}"/>
              </a:ext>
            </a:extLst>
          </p:cNvPr>
          <p:cNvCxnSpPr>
            <a:cxnSpLocks/>
          </p:cNvCxnSpPr>
          <p:nvPr/>
        </p:nvCxnSpPr>
        <p:spPr>
          <a:xfrm>
            <a:off x="3372263" y="4924416"/>
            <a:ext cx="2232248" cy="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headEnd type="none"/>
            <a:tailEnd type="arrow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F2082C2D-9ECA-C049-B5DB-9CBF1E3EBA37}"/>
                  </a:ext>
                </a:extLst>
              </p:cNvPr>
              <p:cNvSpPr/>
              <p:nvPr/>
            </p:nvSpPr>
            <p:spPr>
              <a:xfrm>
                <a:off x="814945" y="4643572"/>
                <a:ext cx="2177519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merican Typewriter" charset="0"/>
                        </a:rPr>
                        <m:t>←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merican Typewriter" charset="0"/>
                        </a:rPr>
                        <m:t>𝐸𝑛𝑐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merican Typewriter" charset="0"/>
                        </a:rPr>
                        <m:t>(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merican Typewriter" charset="0"/>
                        </a:rPr>
                        <m:t>𝑝𝑘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merican Typewriter" charset="0"/>
                        </a:rPr>
                        <m:t>,</m:t>
                      </m:r>
                      <m:sSub>
                        <m:sSubPr>
                          <m:ctrlPr>
                            <a:rPr 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F2082C2D-9ECA-C049-B5DB-9CBF1E3EBA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945" y="4643572"/>
                <a:ext cx="2177519" cy="400110"/>
              </a:xfrm>
              <a:prstGeom prst="rect">
                <a:avLst/>
              </a:prstGeom>
              <a:blipFill>
                <a:blip r:embed="rId8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ECFB01B6-88EB-A84B-A901-E58C7320CAAF}"/>
                  </a:ext>
                </a:extLst>
              </p:cNvPr>
              <p:cNvSpPr/>
              <p:nvPr/>
            </p:nvSpPr>
            <p:spPr>
              <a:xfrm>
                <a:off x="4237352" y="4504242"/>
                <a:ext cx="36914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𝒄</m:t>
                      </m:r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ECFB01B6-88EB-A84B-A901-E58C7320CA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7352" y="4504242"/>
                <a:ext cx="369140" cy="4001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316D79F-808E-254D-9A39-026D2CAEDA1A}"/>
              </a:ext>
            </a:extLst>
          </p:cNvPr>
          <p:cNvCxnSpPr>
            <a:cxnSpLocks/>
          </p:cNvCxnSpPr>
          <p:nvPr/>
        </p:nvCxnSpPr>
        <p:spPr>
          <a:xfrm flipH="1">
            <a:off x="3429258" y="5428472"/>
            <a:ext cx="2118257" cy="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headEnd type="none"/>
            <a:tailEnd type="arrow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714A73C4-C30E-B741-962E-9C935D7F0B3C}"/>
                  </a:ext>
                </a:extLst>
              </p:cNvPr>
              <p:cNvSpPr/>
              <p:nvPr/>
            </p:nvSpPr>
            <p:spPr>
              <a:xfrm>
                <a:off x="4208413" y="5028362"/>
                <a:ext cx="44595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merican Typewriter" charset="0"/>
                        </a:rPr>
                        <m:t>𝑏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merican Typewriter" charset="0"/>
                        </a:rPr>
                        <m:t>′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714A73C4-C30E-B741-962E-9C935D7F0B3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8413" y="5028362"/>
                <a:ext cx="445956" cy="4001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ectangle 63">
            <a:extLst>
              <a:ext uri="{FF2B5EF4-FFF2-40B4-BE49-F238E27FC236}">
                <a16:creationId xmlns:a16="http://schemas.microsoft.com/office/drawing/2014/main" id="{84E58F93-D593-EC41-9149-9EC55FB7D985}"/>
              </a:ext>
            </a:extLst>
          </p:cNvPr>
          <p:cNvSpPr txBox="1">
            <a:spLocks noChangeArrowheads="1"/>
          </p:cNvSpPr>
          <p:nvPr/>
        </p:nvSpPr>
        <p:spPr>
          <a:xfrm>
            <a:off x="725260" y="5598733"/>
            <a:ext cx="8023204" cy="119503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b="1" u="sng" dirty="0">
                <a:latin typeface="+mn-lt"/>
                <a:ea typeface="American Typewriter" charset="0"/>
                <a:cs typeface="American Typewriter" charset="0"/>
              </a:rPr>
              <a:t>Theorem:</a:t>
            </a:r>
            <a:r>
              <a:rPr lang="en-US" sz="2800" b="1" dirty="0">
                <a:latin typeface="+mn-lt"/>
                <a:ea typeface="American Typewriter" charset="0"/>
                <a:cs typeface="American Typewriter" charset="0"/>
              </a:rPr>
              <a:t> </a:t>
            </a:r>
            <a:r>
              <a:rPr lang="en-US" sz="2800" dirty="0">
                <a:latin typeface="+mn-lt"/>
                <a:ea typeface="American Typewriter" charset="0"/>
                <a:cs typeface="American Typewriter" charset="0"/>
              </a:rPr>
              <a:t>A public-key encryption scheme is IND-secure </a:t>
            </a:r>
            <a:r>
              <a:rPr lang="en-US" sz="2800" dirty="0" err="1">
                <a:latin typeface="+mn-lt"/>
                <a:ea typeface="American Typewriter" charset="0"/>
                <a:cs typeface="American Typewriter" charset="0"/>
              </a:rPr>
              <a:t>iff</a:t>
            </a:r>
            <a:r>
              <a:rPr lang="en-US" sz="2800" dirty="0">
                <a:latin typeface="+mn-lt"/>
                <a:ea typeface="American Typewriter" charset="0"/>
                <a:cs typeface="American Typewriter" charset="0"/>
              </a:rPr>
              <a:t> it is single-message IND-secure.</a:t>
            </a:r>
            <a:endParaRPr lang="en-US" sz="2800" dirty="0">
              <a:ea typeface="American Typewriter" charset="0"/>
              <a:cs typeface="American Typewriter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8540AEE1-65D6-C041-8C2B-A7F8E9952F85}"/>
                  </a:ext>
                </a:extLst>
              </p:cNvPr>
              <p:cNvSpPr/>
              <p:nvPr/>
            </p:nvSpPr>
            <p:spPr>
              <a:xfrm>
                <a:off x="5104297" y="3940893"/>
                <a:ext cx="210634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  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=|</m:t>
                      </m:r>
                      <m:sSub>
                        <m:sSubPr>
                          <m:ctrlPr>
                            <a:rPr 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8540AEE1-65D6-C041-8C2B-A7F8E9952F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4297" y="3940893"/>
                <a:ext cx="2106346" cy="400110"/>
              </a:xfrm>
              <a:prstGeom prst="rect">
                <a:avLst/>
              </a:prstGeom>
              <a:blipFill>
                <a:blip r:embed="rId11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6AB0F46-B020-F949-A360-F9B482A4EEBC}"/>
              </a:ext>
            </a:extLst>
          </p:cNvPr>
          <p:cNvCxnSpPr>
            <a:cxnSpLocks/>
          </p:cNvCxnSpPr>
          <p:nvPr/>
        </p:nvCxnSpPr>
        <p:spPr>
          <a:xfrm flipH="1">
            <a:off x="3372263" y="4464812"/>
            <a:ext cx="2118257" cy="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headEnd type="none"/>
            <a:tailEnd type="arrow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6E938939-85B7-F049-9F1C-BB60135E178B}"/>
                  </a:ext>
                </a:extLst>
              </p:cNvPr>
              <p:cNvSpPr/>
              <p:nvPr/>
            </p:nvSpPr>
            <p:spPr>
              <a:xfrm>
                <a:off x="4120761" y="3938610"/>
                <a:ext cx="100098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6E938939-85B7-F049-9F1C-BB60135E17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0761" y="3938610"/>
                <a:ext cx="1000980" cy="40011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00614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1">
            <a:extLst>
              <a:ext uri="{FF2B5EF4-FFF2-40B4-BE49-F238E27FC236}">
                <a16:creationId xmlns:a16="http://schemas.microsoft.com/office/drawing/2014/main" id="{D0BCA042-7756-9C4E-952E-DD3DD09C5B5A}"/>
              </a:ext>
            </a:extLst>
          </p:cNvPr>
          <p:cNvSpPr txBox="1">
            <a:spLocks/>
          </p:cNvSpPr>
          <p:nvPr/>
        </p:nvSpPr>
        <p:spPr>
          <a:xfrm>
            <a:off x="323528" y="692696"/>
            <a:ext cx="8712968" cy="64807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rgbClr val="891637"/>
                </a:solidFill>
                <a:latin typeface="Calibri" panose="020F0502020204030204" pitchFamily="34" charset="0"/>
                <a:ea typeface="Cambria Math" pitchFamily="18" charset="0"/>
                <a:cs typeface="Arial Unicode MS" pitchFamily="34" charset="-128"/>
              </a:rPr>
              <a:t>Constructions of Public-Key Encryption</a:t>
            </a:r>
            <a:endParaRPr lang="en-US" sz="2400" i="1" dirty="0">
              <a:solidFill>
                <a:srgbClr val="891637"/>
              </a:solidFill>
              <a:latin typeface="Calibri" panose="020F0502020204030204" pitchFamily="34" charset="0"/>
              <a:ea typeface="Cambria Math" pitchFamily="18" charset="0"/>
              <a:cs typeface="Arial Unicode MS" pitchFamily="34" charset="-128"/>
            </a:endParaRPr>
          </a:p>
        </p:txBody>
      </p:sp>
      <p:sp>
        <p:nvSpPr>
          <p:cNvPr id="7" name="Rectangle 63">
            <a:extLst>
              <a:ext uri="{FF2B5EF4-FFF2-40B4-BE49-F238E27FC236}">
                <a16:creationId xmlns:a16="http://schemas.microsoft.com/office/drawing/2014/main" id="{FD8FE375-6E8E-8649-89F2-2D4508DF6686}"/>
              </a:ext>
            </a:extLst>
          </p:cNvPr>
          <p:cNvSpPr txBox="1">
            <a:spLocks noChangeArrowheads="1"/>
          </p:cNvSpPr>
          <p:nvPr/>
        </p:nvSpPr>
        <p:spPr>
          <a:xfrm>
            <a:off x="849467" y="2060848"/>
            <a:ext cx="7543274" cy="792088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dirty="0">
                <a:solidFill>
                  <a:srgbClr val="FF0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1: </a:t>
            </a:r>
            <a:r>
              <a:rPr lang="en-US" sz="2400" dirty="0">
                <a:latin typeface="American Typewriter" charset="0"/>
                <a:ea typeface="American Typewriter" charset="0"/>
                <a:cs typeface="American Typewriter" charset="0"/>
              </a:rPr>
              <a:t>Trapdoor Permutations (RSA)</a:t>
            </a:r>
          </a:p>
        </p:txBody>
      </p:sp>
      <p:sp>
        <p:nvSpPr>
          <p:cNvPr id="8" name="Rectangle 63">
            <a:extLst>
              <a:ext uri="{FF2B5EF4-FFF2-40B4-BE49-F238E27FC236}">
                <a16:creationId xmlns:a16="http://schemas.microsoft.com/office/drawing/2014/main" id="{B833FB79-D0A9-F247-BC37-59FF7E641156}"/>
              </a:ext>
            </a:extLst>
          </p:cNvPr>
          <p:cNvSpPr txBox="1">
            <a:spLocks noChangeArrowheads="1"/>
          </p:cNvSpPr>
          <p:nvPr/>
        </p:nvSpPr>
        <p:spPr>
          <a:xfrm>
            <a:off x="849467" y="2924944"/>
            <a:ext cx="6840760" cy="792088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2:</a:t>
            </a:r>
            <a:r>
              <a:rPr lang="en-US" sz="2400" dirty="0">
                <a:latin typeface="American Typewriter" charset="0"/>
                <a:ea typeface="American Typewriter" charset="0"/>
                <a:cs typeface="American Typewriter" charset="0"/>
              </a:rPr>
              <a:t> Quadratic </a:t>
            </a:r>
            <a:r>
              <a:rPr lang="en-US" sz="2400" dirty="0" err="1">
                <a:latin typeface="American Typewriter" charset="0"/>
                <a:ea typeface="American Typewriter" charset="0"/>
                <a:cs typeface="American Typewriter" charset="0"/>
              </a:rPr>
              <a:t>Residuosity</a:t>
            </a:r>
            <a:r>
              <a:rPr lang="en-US" sz="2400" dirty="0">
                <a:latin typeface="American Typewriter" charset="0"/>
                <a:ea typeface="American Typewriter" charset="0"/>
                <a:cs typeface="American Typewriter" charset="0"/>
              </a:rPr>
              <a:t>/Goldwasser-Micali</a:t>
            </a:r>
          </a:p>
        </p:txBody>
      </p:sp>
      <p:sp>
        <p:nvSpPr>
          <p:cNvPr id="9" name="Rectangle 63">
            <a:extLst>
              <a:ext uri="{FF2B5EF4-FFF2-40B4-BE49-F238E27FC236}">
                <a16:creationId xmlns:a16="http://schemas.microsoft.com/office/drawing/2014/main" id="{F6581779-EFFA-F041-9A1B-6721D01E0EEF}"/>
              </a:ext>
            </a:extLst>
          </p:cNvPr>
          <p:cNvSpPr txBox="1">
            <a:spLocks noChangeArrowheads="1"/>
          </p:cNvSpPr>
          <p:nvPr/>
        </p:nvSpPr>
        <p:spPr>
          <a:xfrm>
            <a:off x="827584" y="3933056"/>
            <a:ext cx="6840760" cy="504056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dirty="0">
                <a:solidFill>
                  <a:srgbClr val="0000FF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3:</a:t>
            </a:r>
            <a:r>
              <a:rPr lang="en-US" sz="2400" dirty="0">
                <a:latin typeface="American Typewriter" charset="0"/>
                <a:ea typeface="American Typewriter" charset="0"/>
                <a:cs typeface="American Typewriter" charset="0"/>
              </a:rPr>
              <a:t> Diffie-Hellman/El Gamal</a:t>
            </a:r>
          </a:p>
        </p:txBody>
      </p:sp>
      <p:sp>
        <p:nvSpPr>
          <p:cNvPr id="10" name="Rectangle 63">
            <a:extLst>
              <a:ext uri="{FF2B5EF4-FFF2-40B4-BE49-F238E27FC236}">
                <a16:creationId xmlns:a16="http://schemas.microsoft.com/office/drawing/2014/main" id="{9BD1957E-573C-D942-907B-B882473FAC0F}"/>
              </a:ext>
            </a:extLst>
          </p:cNvPr>
          <p:cNvSpPr txBox="1">
            <a:spLocks noChangeArrowheads="1"/>
          </p:cNvSpPr>
          <p:nvPr/>
        </p:nvSpPr>
        <p:spPr>
          <a:xfrm>
            <a:off x="846854" y="4797152"/>
            <a:ext cx="6840760" cy="504056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dirty="0">
                <a:solidFill>
                  <a:srgbClr val="7030A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4: </a:t>
            </a:r>
            <a:r>
              <a:rPr lang="en-US" sz="2400" dirty="0">
                <a:latin typeface="American Typewriter" charset="0"/>
                <a:ea typeface="American Typewriter" charset="0"/>
                <a:cs typeface="American Typewriter" charset="0"/>
              </a:rPr>
              <a:t>Learning with Errors/Regev</a:t>
            </a:r>
          </a:p>
        </p:txBody>
      </p:sp>
    </p:spTree>
    <p:extLst>
      <p:ext uri="{BB962C8B-B14F-4D97-AF65-F5344CB8AC3E}">
        <p14:creationId xmlns:p14="http://schemas.microsoft.com/office/powerpoint/2010/main" val="181957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1">
            <a:extLst>
              <a:ext uri="{FF2B5EF4-FFF2-40B4-BE49-F238E27FC236}">
                <a16:creationId xmlns:a16="http://schemas.microsoft.com/office/drawing/2014/main" id="{D0BCA042-7756-9C4E-952E-DD3DD09C5B5A}"/>
              </a:ext>
            </a:extLst>
          </p:cNvPr>
          <p:cNvSpPr txBox="1">
            <a:spLocks/>
          </p:cNvSpPr>
          <p:nvPr/>
        </p:nvSpPr>
        <p:spPr>
          <a:xfrm>
            <a:off x="20543" y="476672"/>
            <a:ext cx="8712968" cy="792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rgbClr val="891637"/>
                </a:solidFill>
                <a:latin typeface="Calibri" panose="020F0502020204030204" pitchFamily="34" charset="0"/>
                <a:ea typeface="Cambria Math" pitchFamily="18" charset="0"/>
                <a:cs typeface="Arial Unicode MS" pitchFamily="34" charset="-128"/>
              </a:rPr>
              <a:t>One-way Functions</a:t>
            </a:r>
            <a:endParaRPr lang="en-US" sz="2400" i="1" dirty="0">
              <a:solidFill>
                <a:srgbClr val="891637"/>
              </a:solidFill>
              <a:latin typeface="Calibri" panose="020F0502020204030204" pitchFamily="34" charset="0"/>
              <a:ea typeface="Cambria Math" pitchFamily="18" charset="0"/>
              <a:cs typeface="Arial Unicode MS" pitchFamily="34" charset="-128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8494346C-9B6B-D44E-8219-B2284F450CAE}"/>
              </a:ext>
            </a:extLst>
          </p:cNvPr>
          <p:cNvSpPr/>
          <p:nvPr/>
        </p:nvSpPr>
        <p:spPr>
          <a:xfrm>
            <a:off x="2231739" y="2801804"/>
            <a:ext cx="1152128" cy="237626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7654418-3DDA-FE45-BBD0-F5D1E0FE77DF}"/>
              </a:ext>
            </a:extLst>
          </p:cNvPr>
          <p:cNvSpPr/>
          <p:nvPr/>
        </p:nvSpPr>
        <p:spPr>
          <a:xfrm>
            <a:off x="5622853" y="2564904"/>
            <a:ext cx="1152128" cy="3024336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047872B-EA98-0F4D-9B18-80DF64CA1D70}"/>
              </a:ext>
            </a:extLst>
          </p:cNvPr>
          <p:cNvCxnSpPr>
            <a:cxnSpLocks/>
          </p:cNvCxnSpPr>
          <p:nvPr/>
        </p:nvCxnSpPr>
        <p:spPr>
          <a:xfrm>
            <a:off x="2987824" y="1916832"/>
            <a:ext cx="276654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63">
            <a:extLst>
              <a:ext uri="{FF2B5EF4-FFF2-40B4-BE49-F238E27FC236}">
                <a16:creationId xmlns:a16="http://schemas.microsoft.com/office/drawing/2014/main" id="{34E226B9-0745-7A42-9F13-755DCB84958D}"/>
              </a:ext>
            </a:extLst>
          </p:cNvPr>
          <p:cNvSpPr txBox="1">
            <a:spLocks noChangeArrowheads="1"/>
          </p:cNvSpPr>
          <p:nvPr/>
        </p:nvSpPr>
        <p:spPr>
          <a:xfrm>
            <a:off x="4210654" y="1259508"/>
            <a:ext cx="578677" cy="843221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dirty="0">
                <a:latin typeface="American Typewriter" charset="0"/>
                <a:ea typeface="American Typewriter" charset="0"/>
                <a:cs typeface="American Typewriter" charset="0"/>
              </a:rPr>
              <a:t>F</a:t>
            </a:r>
            <a:endParaRPr lang="en-US" altLang="en-US" sz="2400" dirty="0"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sp>
        <p:nvSpPr>
          <p:cNvPr id="11" name="Rectangle 63">
            <a:extLst>
              <a:ext uri="{FF2B5EF4-FFF2-40B4-BE49-F238E27FC236}">
                <a16:creationId xmlns:a16="http://schemas.microsoft.com/office/drawing/2014/main" id="{CEF0DDCE-28AF-2641-B035-F679A71696B1}"/>
              </a:ext>
            </a:extLst>
          </p:cNvPr>
          <p:cNvSpPr txBox="1">
            <a:spLocks noChangeArrowheads="1"/>
          </p:cNvSpPr>
          <p:nvPr/>
        </p:nvSpPr>
        <p:spPr>
          <a:xfrm>
            <a:off x="2231739" y="5116497"/>
            <a:ext cx="1512167" cy="843221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en-US" sz="2000" dirty="0">
                <a:latin typeface="American Typewriter" charset="0"/>
                <a:ea typeface="American Typewriter" charset="0"/>
                <a:cs typeface="American Typewriter" charset="0"/>
              </a:rPr>
              <a:t>domain</a:t>
            </a:r>
          </a:p>
        </p:txBody>
      </p:sp>
      <p:sp>
        <p:nvSpPr>
          <p:cNvPr id="12" name="Rectangle 63">
            <a:extLst>
              <a:ext uri="{FF2B5EF4-FFF2-40B4-BE49-F238E27FC236}">
                <a16:creationId xmlns:a16="http://schemas.microsoft.com/office/drawing/2014/main" id="{3D438B08-65EF-284E-947E-A1A1AB2876F4}"/>
              </a:ext>
            </a:extLst>
          </p:cNvPr>
          <p:cNvSpPr txBox="1">
            <a:spLocks noChangeArrowheads="1"/>
          </p:cNvSpPr>
          <p:nvPr/>
        </p:nvSpPr>
        <p:spPr>
          <a:xfrm>
            <a:off x="5694862" y="5538107"/>
            <a:ext cx="1512167" cy="843221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en-US" sz="2000" dirty="0">
                <a:latin typeface="American Typewriter" charset="0"/>
                <a:ea typeface="American Typewriter" charset="0"/>
                <a:cs typeface="American Typewriter" charset="0"/>
              </a:rPr>
              <a:t>range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AAE8EAD-8A5F-6143-9666-5447D8EBCB38}"/>
              </a:ext>
            </a:extLst>
          </p:cNvPr>
          <p:cNvCxnSpPr>
            <a:cxnSpLocks/>
          </p:cNvCxnSpPr>
          <p:nvPr/>
        </p:nvCxnSpPr>
        <p:spPr>
          <a:xfrm>
            <a:off x="3641661" y="3212976"/>
            <a:ext cx="1650419" cy="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63">
            <a:extLst>
              <a:ext uri="{FF2B5EF4-FFF2-40B4-BE49-F238E27FC236}">
                <a16:creationId xmlns:a16="http://schemas.microsoft.com/office/drawing/2014/main" id="{5FB7108D-0948-7C4F-B77B-69964F4B867E}"/>
              </a:ext>
            </a:extLst>
          </p:cNvPr>
          <p:cNvSpPr txBox="1">
            <a:spLocks noChangeArrowheads="1"/>
          </p:cNvSpPr>
          <p:nvPr/>
        </p:nvSpPr>
        <p:spPr>
          <a:xfrm>
            <a:off x="3707904" y="2326531"/>
            <a:ext cx="2650484" cy="843221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dirty="0">
                <a:latin typeface="American Typewriter" charset="0"/>
                <a:ea typeface="American Typewriter" charset="0"/>
                <a:cs typeface="American Typewriter" charset="0"/>
              </a:rPr>
              <a:t>Easy to </a:t>
            </a:r>
            <a:br>
              <a:rPr lang="en-US" sz="2000" dirty="0">
                <a:latin typeface="American Typewriter" charset="0"/>
                <a:ea typeface="American Typewriter" charset="0"/>
                <a:cs typeface="American Typewriter" charset="0"/>
              </a:rPr>
            </a:br>
            <a:r>
              <a:rPr lang="en-US" sz="2000" dirty="0">
                <a:latin typeface="American Typewriter" charset="0"/>
                <a:ea typeface="American Typewriter" charset="0"/>
                <a:cs typeface="American Typewriter" charset="0"/>
              </a:rPr>
              <a:t>compute</a:t>
            </a:r>
            <a:endParaRPr lang="en-US" altLang="en-US" sz="2000" dirty="0"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03B6155-D818-0243-8FD4-3A3FE1598A0F}"/>
              </a:ext>
            </a:extLst>
          </p:cNvPr>
          <p:cNvCxnSpPr>
            <a:cxnSpLocks/>
          </p:cNvCxnSpPr>
          <p:nvPr/>
        </p:nvCxnSpPr>
        <p:spPr>
          <a:xfrm flipH="1">
            <a:off x="3707904" y="4293096"/>
            <a:ext cx="1556204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63">
            <a:extLst>
              <a:ext uri="{FF2B5EF4-FFF2-40B4-BE49-F238E27FC236}">
                <a16:creationId xmlns:a16="http://schemas.microsoft.com/office/drawing/2014/main" id="{531D150F-D62C-204F-B351-7FFB4C2EFC7C}"/>
              </a:ext>
            </a:extLst>
          </p:cNvPr>
          <p:cNvSpPr txBox="1">
            <a:spLocks noChangeArrowheads="1"/>
          </p:cNvSpPr>
          <p:nvPr/>
        </p:nvSpPr>
        <p:spPr>
          <a:xfrm>
            <a:off x="3822822" y="3513219"/>
            <a:ext cx="2650484" cy="843221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dirty="0">
                <a:latin typeface="American Typewriter" charset="0"/>
                <a:ea typeface="American Typewriter" charset="0"/>
                <a:cs typeface="American Typewriter" charset="0"/>
              </a:rPr>
              <a:t>Hard to </a:t>
            </a:r>
            <a:br>
              <a:rPr lang="en-US" sz="2000" dirty="0">
                <a:latin typeface="American Typewriter" charset="0"/>
                <a:ea typeface="American Typewriter" charset="0"/>
                <a:cs typeface="American Typewriter" charset="0"/>
              </a:rPr>
            </a:br>
            <a:r>
              <a:rPr lang="en-US" sz="2000" dirty="0">
                <a:latin typeface="American Typewriter" charset="0"/>
                <a:ea typeface="American Typewriter" charset="0"/>
                <a:cs typeface="American Typewriter" charset="0"/>
              </a:rPr>
              <a:t>invert</a:t>
            </a:r>
            <a:endParaRPr lang="en-US" altLang="en-US" sz="2000" dirty="0"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86ADC06-EFD5-4443-95FC-4AB102233B28}"/>
              </a:ext>
            </a:extLst>
          </p:cNvPr>
          <p:cNvCxnSpPr>
            <a:cxnSpLocks/>
          </p:cNvCxnSpPr>
          <p:nvPr/>
        </p:nvCxnSpPr>
        <p:spPr>
          <a:xfrm flipH="1">
            <a:off x="3779911" y="5483511"/>
            <a:ext cx="1526317" cy="0"/>
          </a:xfrm>
          <a:prstGeom prst="straightConnector1">
            <a:avLst/>
          </a:prstGeom>
          <a:ln w="635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63">
            <a:extLst>
              <a:ext uri="{FF2B5EF4-FFF2-40B4-BE49-F238E27FC236}">
                <a16:creationId xmlns:a16="http://schemas.microsoft.com/office/drawing/2014/main" id="{33D90923-F324-FA42-A959-486364B4D374}"/>
              </a:ext>
            </a:extLst>
          </p:cNvPr>
          <p:cNvSpPr txBox="1">
            <a:spLocks noChangeArrowheads="1"/>
          </p:cNvSpPr>
          <p:nvPr/>
        </p:nvSpPr>
        <p:spPr>
          <a:xfrm>
            <a:off x="3937572" y="4674011"/>
            <a:ext cx="2650484" cy="843221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rgbClr val="0000FF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Easy to </a:t>
            </a:r>
            <a:br>
              <a:rPr lang="en-US" sz="2000" b="1" dirty="0">
                <a:solidFill>
                  <a:srgbClr val="0000FF"/>
                </a:solidFill>
                <a:latin typeface="American Typewriter" charset="0"/>
                <a:ea typeface="American Typewriter" charset="0"/>
                <a:cs typeface="American Typewriter" charset="0"/>
              </a:rPr>
            </a:br>
            <a:r>
              <a:rPr lang="en-US" sz="2000" b="1" dirty="0">
                <a:solidFill>
                  <a:srgbClr val="0000FF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invert</a:t>
            </a:r>
            <a:endParaRPr lang="en-US" altLang="en-US" sz="2000" b="1" dirty="0">
              <a:solidFill>
                <a:srgbClr val="0000FF"/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sp>
        <p:nvSpPr>
          <p:cNvPr id="19" name="Rectangle 63">
            <a:extLst>
              <a:ext uri="{FF2B5EF4-FFF2-40B4-BE49-F238E27FC236}">
                <a16:creationId xmlns:a16="http://schemas.microsoft.com/office/drawing/2014/main" id="{A0C3729C-C7D9-FD41-B2A2-8015127BA8A6}"/>
              </a:ext>
            </a:extLst>
          </p:cNvPr>
          <p:cNvSpPr txBox="1">
            <a:spLocks noChangeArrowheads="1"/>
          </p:cNvSpPr>
          <p:nvPr/>
        </p:nvSpPr>
        <p:spPr>
          <a:xfrm>
            <a:off x="3937740" y="5466099"/>
            <a:ext cx="1368488" cy="843221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rgbClr val="0000FF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given a trapdoor</a:t>
            </a:r>
            <a:endParaRPr lang="en-US" altLang="en-US" sz="2000" b="1" dirty="0">
              <a:solidFill>
                <a:srgbClr val="0000FF"/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D15D679-2D90-5147-AF33-ADB7CB2CD9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4842" y="5828730"/>
            <a:ext cx="1212814" cy="1023804"/>
          </a:xfrm>
          <a:prstGeom prst="rect">
            <a:avLst/>
          </a:prstGeom>
        </p:spPr>
      </p:pic>
      <p:sp>
        <p:nvSpPr>
          <p:cNvPr id="21" name="Subtitle 1">
            <a:extLst>
              <a:ext uri="{FF2B5EF4-FFF2-40B4-BE49-F238E27FC236}">
                <a16:creationId xmlns:a16="http://schemas.microsoft.com/office/drawing/2014/main" id="{9EF7EAA0-3082-D649-87F0-DCAFB3F44A79}"/>
              </a:ext>
            </a:extLst>
          </p:cNvPr>
          <p:cNvSpPr txBox="1">
            <a:spLocks/>
          </p:cNvSpPr>
          <p:nvPr/>
        </p:nvSpPr>
        <p:spPr>
          <a:xfrm>
            <a:off x="143508" y="458998"/>
            <a:ext cx="8712968" cy="792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rgbClr val="891637"/>
                </a:solidFill>
                <a:latin typeface="Calibri" panose="020F0502020204030204" pitchFamily="34" charset="0"/>
                <a:ea typeface="Cambria Math" pitchFamily="18" charset="0"/>
                <a:cs typeface="Arial Unicode MS" pitchFamily="34" charset="-128"/>
              </a:rPr>
              <a:t>Trapdoor One-way Functions</a:t>
            </a:r>
            <a:endParaRPr lang="en-US" sz="2400" i="1" dirty="0">
              <a:solidFill>
                <a:srgbClr val="891637"/>
              </a:solidFill>
              <a:latin typeface="Calibri" panose="020F0502020204030204" pitchFamily="34" charset="0"/>
              <a:ea typeface="Cambria Math" pitchFamily="18" charset="0"/>
              <a:cs typeface="Arial Unicode MS" pitchFamily="34" charset="-128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ED0836F-BF2B-B440-A22B-B621FFBDF597}"/>
              </a:ext>
            </a:extLst>
          </p:cNvPr>
          <p:cNvGrpSpPr/>
          <p:nvPr/>
        </p:nvGrpSpPr>
        <p:grpSpPr>
          <a:xfrm>
            <a:off x="5635227" y="2886939"/>
            <a:ext cx="1512167" cy="3157914"/>
            <a:chOff x="7769198" y="2564904"/>
            <a:chExt cx="1512167" cy="3157914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46F23965-F62F-7746-B716-79D9FD35387F}"/>
                </a:ext>
              </a:extLst>
            </p:cNvPr>
            <p:cNvSpPr/>
            <p:nvPr/>
          </p:nvSpPr>
          <p:spPr>
            <a:xfrm>
              <a:off x="7769198" y="2564904"/>
              <a:ext cx="1152128" cy="237626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63">
              <a:extLst>
                <a:ext uri="{FF2B5EF4-FFF2-40B4-BE49-F238E27FC236}">
                  <a16:creationId xmlns:a16="http://schemas.microsoft.com/office/drawing/2014/main" id="{F4F019D4-0021-1749-BACD-2367B7EED499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7769198" y="4879597"/>
              <a:ext cx="1512167" cy="843221"/>
            </a:xfrm>
            <a:prstGeom prst="rect">
              <a:avLst/>
            </a:prstGeom>
            <a:noFill/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en-US" sz="2000" dirty="0">
                  <a:latin typeface="American Typewriter" charset="0"/>
                  <a:ea typeface="American Typewriter" charset="0"/>
                  <a:cs typeface="American Typewriter" charset="0"/>
                </a:rPr>
                <a:t>range</a:t>
              </a:r>
            </a:p>
          </p:txBody>
        </p:sp>
      </p:grpSp>
      <p:sp>
        <p:nvSpPr>
          <p:cNvPr id="25" name="Subtitle 1">
            <a:extLst>
              <a:ext uri="{FF2B5EF4-FFF2-40B4-BE49-F238E27FC236}">
                <a16:creationId xmlns:a16="http://schemas.microsoft.com/office/drawing/2014/main" id="{0C1591BB-0B38-DB4D-8619-7AE6C7201A06}"/>
              </a:ext>
            </a:extLst>
          </p:cNvPr>
          <p:cNvSpPr txBox="1">
            <a:spLocks/>
          </p:cNvSpPr>
          <p:nvPr/>
        </p:nvSpPr>
        <p:spPr>
          <a:xfrm>
            <a:off x="111460" y="439503"/>
            <a:ext cx="8712968" cy="792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rgbClr val="891637"/>
                </a:solidFill>
                <a:latin typeface="Calibri" panose="020F0502020204030204" pitchFamily="34" charset="0"/>
                <a:ea typeface="Cambria Math" pitchFamily="18" charset="0"/>
                <a:cs typeface="Arial Unicode MS" pitchFamily="34" charset="-128"/>
              </a:rPr>
              <a:t>Trapdoor One-way Permutations</a:t>
            </a:r>
            <a:endParaRPr lang="en-US" sz="2400" i="1" dirty="0">
              <a:solidFill>
                <a:srgbClr val="891637"/>
              </a:solidFill>
              <a:latin typeface="Calibri" panose="020F0502020204030204" pitchFamily="34" charset="0"/>
              <a:ea typeface="Cambria Math" pitchFamily="18" charset="0"/>
              <a:cs typeface="Arial Unicode MS" pitchFamily="34" charset="-128"/>
            </a:endParaRPr>
          </a:p>
        </p:txBody>
      </p:sp>
      <p:sp>
        <p:nvSpPr>
          <p:cNvPr id="26" name="Rectangle 63">
            <a:extLst>
              <a:ext uri="{FF2B5EF4-FFF2-40B4-BE49-F238E27FC236}">
                <a16:creationId xmlns:a16="http://schemas.microsoft.com/office/drawing/2014/main" id="{D71FD569-B94A-4043-90F9-C42C24FA2FBB}"/>
              </a:ext>
            </a:extLst>
          </p:cNvPr>
          <p:cNvSpPr txBox="1">
            <a:spLocks noChangeArrowheads="1"/>
          </p:cNvSpPr>
          <p:nvPr/>
        </p:nvSpPr>
        <p:spPr>
          <a:xfrm>
            <a:off x="5553287" y="5959717"/>
            <a:ext cx="3590713" cy="843221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en-US" sz="3200" b="1" dirty="0">
                <a:latin typeface="American Typewriter" charset="0"/>
                <a:ea typeface="American Typewriter" charset="0"/>
                <a:cs typeface="American Typewriter" charset="0"/>
              </a:rPr>
              <a:t>Domain = Range</a:t>
            </a:r>
          </a:p>
        </p:txBody>
      </p:sp>
    </p:spTree>
    <p:extLst>
      <p:ext uri="{BB962C8B-B14F-4D97-AF65-F5344CB8AC3E}">
        <p14:creationId xmlns:p14="http://schemas.microsoft.com/office/powerpoint/2010/main" val="2341012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xit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1"/>
      <p:bldP spid="7" grpId="0" animBg="1"/>
      <p:bldP spid="12" grpId="0"/>
      <p:bldP spid="17" grpId="0"/>
      <p:bldP spid="19" grpId="0"/>
      <p:bldP spid="21" grpId="1"/>
      <p:bldP spid="21" grpId="2"/>
      <p:bldP spid="25" grpId="0"/>
      <p:bldP spid="2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1">
            <a:extLst>
              <a:ext uri="{FF2B5EF4-FFF2-40B4-BE49-F238E27FC236}">
                <a16:creationId xmlns:a16="http://schemas.microsoft.com/office/drawing/2014/main" id="{D0BCA042-7756-9C4E-952E-DD3DD09C5B5A}"/>
              </a:ext>
            </a:extLst>
          </p:cNvPr>
          <p:cNvSpPr txBox="1">
            <a:spLocks/>
          </p:cNvSpPr>
          <p:nvPr/>
        </p:nvSpPr>
        <p:spPr>
          <a:xfrm>
            <a:off x="20543" y="188640"/>
            <a:ext cx="8712968" cy="792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rgbClr val="891637"/>
                </a:solidFill>
                <a:latin typeface="Calibri" panose="020F0502020204030204" pitchFamily="34" charset="0"/>
                <a:ea typeface="Cambria Math" pitchFamily="18" charset="0"/>
                <a:cs typeface="Arial Unicode MS" pitchFamily="34" charset="-128"/>
              </a:rPr>
              <a:t>Trapdoor Functions: The Definition</a:t>
            </a:r>
            <a:endParaRPr lang="en-US" sz="2400" i="1" dirty="0">
              <a:solidFill>
                <a:srgbClr val="891637"/>
              </a:solidFill>
              <a:latin typeface="Calibri" panose="020F0502020204030204" pitchFamily="34" charset="0"/>
              <a:ea typeface="Cambria Math" pitchFamily="18" charset="0"/>
              <a:cs typeface="Arial Unicode MS" pitchFamily="34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F74B6F50-0879-D646-9C9D-045A19DFDD7D}"/>
                  </a:ext>
                </a:extLst>
              </p:cNvPr>
              <p:cNvSpPr/>
              <p:nvPr/>
            </p:nvSpPr>
            <p:spPr>
              <a:xfrm>
                <a:off x="744024" y="1015922"/>
                <a:ext cx="8298309" cy="351185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700" dirty="0"/>
                  <a:t>A function (family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7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700" dirty="0"/>
                          <m:t>) </m:t>
                        </m:r>
                        <m:r>
                          <a:rPr lang="en-US" sz="27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ℱ</m:t>
                        </m:r>
                        <m:r>
                          <a:rPr lang="en-US" sz="27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 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sz="27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7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7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ℱ</m:t>
                                </m:r>
                              </m:e>
                              <m:sub>
                                <m:r>
                                  <a:rPr lang="en-US" sz="27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sz="27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7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sz="27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ℕ</m:t>
                        </m:r>
                      </m:sub>
                    </m:sSub>
                  </m:oMath>
                </a14:m>
                <a:r>
                  <a:rPr lang="en-US" sz="2700" dirty="0"/>
                  <a:t> where </a:t>
                </a:r>
                <a:r>
                  <a:rPr lang="en-US" sz="2700" b="1" dirty="0">
                    <a:solidFill>
                      <a:srgbClr val="0000FF"/>
                    </a:solidFill>
                  </a:rPr>
                  <a:t>each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7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7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𝓕</m:t>
                        </m:r>
                      </m:e>
                      <m:sub>
                        <m:r>
                          <a:rPr lang="en-US" sz="27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</m:oMath>
                </a14:m>
                <a:r>
                  <a:rPr lang="en-US" sz="2700" b="1" dirty="0">
                    <a:solidFill>
                      <a:srgbClr val="0000FF"/>
                    </a:solidFill>
                  </a:rPr>
                  <a:t> is itself a collection of functions</a:t>
                </a:r>
                <a:r>
                  <a:rPr lang="en-US" sz="27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7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7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ℱ</m:t>
                        </m:r>
                      </m:e>
                      <m:sub>
                        <m:r>
                          <a:rPr lang="en-US" sz="27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700" b="0" i="1" smtClean="0"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sz="27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7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27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700" b="0" i="1" smtClean="0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sz="27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700" b="0" i="1" smtClean="0">
                            <a:latin typeface="Cambria Math" panose="02040503050406030204" pitchFamily="18" charset="0"/>
                          </a:rPr>
                          <m:t>{0,1}</m:t>
                        </m:r>
                      </m:e>
                      <m:sup>
                        <m:r>
                          <a:rPr lang="en-US" sz="27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27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sz="27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7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{0,1}</m:t>
                        </m:r>
                      </m:e>
                      <m:sup>
                        <m:r>
                          <a:rPr lang="en-US" sz="27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sz="27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7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sz="27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p>
                    </m:sSup>
                    <m:sSub>
                      <m:sSubPr>
                        <m:ctrlPr>
                          <a:rPr lang="en-US" sz="27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7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}</m:t>
                        </m:r>
                      </m:e>
                      <m:sub>
                        <m:r>
                          <a:rPr lang="en-US" sz="27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sz="27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sz="27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7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7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sz="2700" dirty="0"/>
                  <a:t> is a trapdoor one-way function family if: </a:t>
                </a:r>
              </a:p>
              <a:p>
                <a:endParaRPr lang="en-US" sz="28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700" dirty="0"/>
                  <a:t>Easy to sample function index with a trapdoor: There is a PPT algorithm </a:t>
                </a:r>
                <a14:m>
                  <m:oMath xmlns:m="http://schemas.openxmlformats.org/officeDocument/2006/math">
                    <m:r>
                      <a:rPr lang="en-US" sz="2700" b="0" i="1" smtClean="0">
                        <a:latin typeface="Cambria Math" panose="02040503050406030204" pitchFamily="18" charset="0"/>
                      </a:rPr>
                      <m:t>𝐺𝑒𝑛</m:t>
                    </m:r>
                    <m:r>
                      <a:rPr lang="en-US" sz="2700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7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7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  <m:sup>
                        <m:r>
                          <a:rPr lang="en-US" sz="27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27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700" dirty="0"/>
                  <a:t> that outputs a function index </a:t>
                </a:r>
                <a14:m>
                  <m:oMath xmlns:m="http://schemas.openxmlformats.org/officeDocument/2006/math">
                    <m:r>
                      <a:rPr lang="en-US" sz="27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7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sz="27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7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7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700" dirty="0"/>
                  <a:t> together with a trapdoor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7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7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7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700" dirty="0"/>
                  <a:t>.</a:t>
                </a:r>
                <a:endParaRPr lang="en-US" sz="2800" dirty="0"/>
              </a:p>
              <a:p>
                <a:endParaRPr lang="en-US" sz="2800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F74B6F50-0879-D646-9C9D-045A19DFDD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024" y="1015922"/>
                <a:ext cx="8298309" cy="3511859"/>
              </a:xfrm>
              <a:prstGeom prst="rect">
                <a:avLst/>
              </a:prstGeom>
              <a:blipFill>
                <a:blip r:embed="rId3"/>
                <a:stretch>
                  <a:fillRect l="-1376" t="-1439" r="-21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81673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1">
            <a:extLst>
              <a:ext uri="{FF2B5EF4-FFF2-40B4-BE49-F238E27FC236}">
                <a16:creationId xmlns:a16="http://schemas.microsoft.com/office/drawing/2014/main" id="{D0BCA042-7756-9C4E-952E-DD3DD09C5B5A}"/>
              </a:ext>
            </a:extLst>
          </p:cNvPr>
          <p:cNvSpPr txBox="1">
            <a:spLocks/>
          </p:cNvSpPr>
          <p:nvPr/>
        </p:nvSpPr>
        <p:spPr>
          <a:xfrm>
            <a:off x="20543" y="188640"/>
            <a:ext cx="8712968" cy="792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rgbClr val="891637"/>
                </a:solidFill>
                <a:latin typeface="Calibri" panose="020F0502020204030204" pitchFamily="34" charset="0"/>
                <a:ea typeface="Cambria Math" pitchFamily="18" charset="0"/>
                <a:cs typeface="Arial Unicode MS" pitchFamily="34" charset="-128"/>
              </a:rPr>
              <a:t>Trapdoor Functions: The Definition</a:t>
            </a:r>
            <a:endParaRPr lang="en-US" sz="2400" i="1" dirty="0">
              <a:solidFill>
                <a:srgbClr val="891637"/>
              </a:solidFill>
              <a:latin typeface="Calibri" panose="020F0502020204030204" pitchFamily="34" charset="0"/>
              <a:ea typeface="Cambria Math" pitchFamily="18" charset="0"/>
              <a:cs typeface="Arial Unicode MS" pitchFamily="34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F74B6F50-0879-D646-9C9D-045A19DFDD7D}"/>
                  </a:ext>
                </a:extLst>
              </p:cNvPr>
              <p:cNvSpPr/>
              <p:nvPr/>
            </p:nvSpPr>
            <p:spPr>
              <a:xfrm>
                <a:off x="744024" y="1015922"/>
                <a:ext cx="8298309" cy="354263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700" dirty="0"/>
                  <a:t>A function (family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7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700" dirty="0"/>
                          <m:t>) </m:t>
                        </m:r>
                        <m:r>
                          <a:rPr lang="en-US" sz="27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ℱ</m:t>
                        </m:r>
                        <m:r>
                          <a:rPr lang="en-US" sz="27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 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sz="27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7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7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ℱ</m:t>
                                </m:r>
                              </m:e>
                              <m:sub>
                                <m:r>
                                  <a:rPr lang="en-US" sz="27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sz="27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7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sz="27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ℕ</m:t>
                        </m:r>
                      </m:sub>
                    </m:sSub>
                  </m:oMath>
                </a14:m>
                <a:r>
                  <a:rPr lang="en-US" sz="2700" dirty="0"/>
                  <a:t> where </a:t>
                </a:r>
                <a:r>
                  <a:rPr lang="en-US" sz="2700" b="1" dirty="0">
                    <a:solidFill>
                      <a:srgbClr val="0000FF"/>
                    </a:solidFill>
                  </a:rPr>
                  <a:t>each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7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7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𝓕</m:t>
                        </m:r>
                      </m:e>
                      <m:sub>
                        <m:r>
                          <a:rPr lang="en-US" sz="27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</m:oMath>
                </a14:m>
                <a:r>
                  <a:rPr lang="en-US" sz="2700" b="1" dirty="0">
                    <a:solidFill>
                      <a:srgbClr val="0000FF"/>
                    </a:solidFill>
                  </a:rPr>
                  <a:t> is itself a collection of functions</a:t>
                </a:r>
                <a:r>
                  <a:rPr lang="en-US" sz="27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7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7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ℱ</m:t>
                        </m:r>
                      </m:e>
                      <m:sub>
                        <m:r>
                          <a:rPr lang="en-US" sz="27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700" b="0" i="1" smtClean="0"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sz="27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7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27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700" b="0" i="1" smtClean="0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sz="27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700" b="0" i="1" smtClean="0">
                            <a:latin typeface="Cambria Math" panose="02040503050406030204" pitchFamily="18" charset="0"/>
                          </a:rPr>
                          <m:t>{0,1}</m:t>
                        </m:r>
                      </m:e>
                      <m:sup>
                        <m:r>
                          <a:rPr lang="en-US" sz="27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27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sz="27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7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{0,1}</m:t>
                        </m:r>
                      </m:e>
                      <m:sup>
                        <m:r>
                          <a:rPr lang="en-US" sz="27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sz="27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7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sz="27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p>
                    </m:sSup>
                    <m:sSub>
                      <m:sSubPr>
                        <m:ctrlPr>
                          <a:rPr lang="en-US" sz="27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7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}</m:t>
                        </m:r>
                      </m:e>
                      <m:sub>
                        <m:r>
                          <a:rPr lang="en-US" sz="27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sz="27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sz="27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7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7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sz="2700" dirty="0"/>
                  <a:t> is a trapdoor one-way function family if: </a:t>
                </a:r>
              </a:p>
              <a:p>
                <a:endParaRPr lang="en-US" sz="28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700" dirty="0"/>
                  <a:t>Easy to sample function index with a trapdoor.</a:t>
                </a:r>
              </a:p>
              <a:p>
                <a:endParaRPr lang="en-US" sz="28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Easy to 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/>
                  <a:t> given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800" dirty="0"/>
                  <a:t> and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800" dirty="0"/>
                  <a:t>.</a:t>
                </a:r>
              </a:p>
              <a:p>
                <a:endParaRPr lang="en-US" sz="2800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F74B6F50-0879-D646-9C9D-045A19DFDD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024" y="1015922"/>
                <a:ext cx="8298309" cy="3542636"/>
              </a:xfrm>
              <a:prstGeom prst="rect">
                <a:avLst/>
              </a:prstGeom>
              <a:blipFill>
                <a:blip r:embed="rId3"/>
                <a:stretch>
                  <a:fillRect l="-1376" t="-1429" r="-21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29166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1">
            <a:extLst>
              <a:ext uri="{FF2B5EF4-FFF2-40B4-BE49-F238E27FC236}">
                <a16:creationId xmlns:a16="http://schemas.microsoft.com/office/drawing/2014/main" id="{D0BCA042-7756-9C4E-952E-DD3DD09C5B5A}"/>
              </a:ext>
            </a:extLst>
          </p:cNvPr>
          <p:cNvSpPr txBox="1">
            <a:spLocks/>
          </p:cNvSpPr>
          <p:nvPr/>
        </p:nvSpPr>
        <p:spPr>
          <a:xfrm>
            <a:off x="20543" y="188640"/>
            <a:ext cx="8712968" cy="792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rgbClr val="891637"/>
                </a:solidFill>
                <a:latin typeface="Calibri" panose="020F0502020204030204" pitchFamily="34" charset="0"/>
                <a:ea typeface="Cambria Math" pitchFamily="18" charset="0"/>
                <a:cs typeface="Arial Unicode MS" pitchFamily="34" charset="-128"/>
              </a:rPr>
              <a:t>Trapdoor Functions: The Definition</a:t>
            </a:r>
            <a:endParaRPr lang="en-US" sz="2400" i="1" dirty="0">
              <a:solidFill>
                <a:srgbClr val="891637"/>
              </a:solidFill>
              <a:latin typeface="Calibri" panose="020F0502020204030204" pitchFamily="34" charset="0"/>
              <a:ea typeface="Cambria Math" pitchFamily="18" charset="0"/>
              <a:cs typeface="Arial Unicode MS" pitchFamily="34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F74B6F50-0879-D646-9C9D-045A19DFDD7D}"/>
                  </a:ext>
                </a:extLst>
              </p:cNvPr>
              <p:cNvSpPr/>
              <p:nvPr/>
            </p:nvSpPr>
            <p:spPr>
              <a:xfrm>
                <a:off x="744024" y="1015922"/>
                <a:ext cx="8298309" cy="440441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700" dirty="0"/>
                  <a:t>A function (family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7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700" dirty="0"/>
                          <m:t>) </m:t>
                        </m:r>
                        <m:r>
                          <a:rPr lang="en-US" sz="27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ℱ</m:t>
                        </m:r>
                        <m:r>
                          <a:rPr lang="en-US" sz="27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 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sz="27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7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7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ℱ</m:t>
                                </m:r>
                              </m:e>
                              <m:sub>
                                <m:r>
                                  <a:rPr lang="en-US" sz="27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sz="27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7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sz="27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ℕ</m:t>
                        </m:r>
                      </m:sub>
                    </m:sSub>
                  </m:oMath>
                </a14:m>
                <a:r>
                  <a:rPr lang="en-US" sz="2700" dirty="0"/>
                  <a:t> where </a:t>
                </a:r>
                <a:r>
                  <a:rPr lang="en-US" sz="2700" b="1" dirty="0">
                    <a:solidFill>
                      <a:srgbClr val="0000FF"/>
                    </a:solidFill>
                  </a:rPr>
                  <a:t>each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7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7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𝓕</m:t>
                        </m:r>
                      </m:e>
                      <m:sub>
                        <m:r>
                          <a:rPr lang="en-US" sz="27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</m:oMath>
                </a14:m>
                <a:r>
                  <a:rPr lang="en-US" sz="2700" b="1" dirty="0">
                    <a:solidFill>
                      <a:srgbClr val="0000FF"/>
                    </a:solidFill>
                  </a:rPr>
                  <a:t> is itself a collection of functions</a:t>
                </a:r>
                <a:r>
                  <a:rPr lang="en-US" sz="27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7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7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ℱ</m:t>
                        </m:r>
                      </m:e>
                      <m:sub>
                        <m:r>
                          <a:rPr lang="en-US" sz="27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700" b="0" i="1" smtClean="0"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sz="27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7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27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700" b="0" i="1" smtClean="0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sz="27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700" b="0" i="1" smtClean="0">
                            <a:latin typeface="Cambria Math" panose="02040503050406030204" pitchFamily="18" charset="0"/>
                          </a:rPr>
                          <m:t>{0,1}</m:t>
                        </m:r>
                      </m:e>
                      <m:sup>
                        <m:r>
                          <a:rPr lang="en-US" sz="27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27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sz="27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7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{0,1}</m:t>
                        </m:r>
                      </m:e>
                      <m:sup>
                        <m:r>
                          <a:rPr lang="en-US" sz="27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sz="27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7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sz="27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p>
                    </m:sSup>
                    <m:sSub>
                      <m:sSubPr>
                        <m:ctrlPr>
                          <a:rPr lang="en-US" sz="27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7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}</m:t>
                        </m:r>
                      </m:e>
                      <m:sub>
                        <m:r>
                          <a:rPr lang="en-US" sz="27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sz="27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sz="27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7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7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sz="2700" dirty="0"/>
                  <a:t> is a trapdoor one-way function family if: </a:t>
                </a:r>
              </a:p>
              <a:p>
                <a:endParaRPr lang="en-US" sz="28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700" dirty="0"/>
                  <a:t>Easy to sample function index with a trapdoor.</a:t>
                </a:r>
                <a:endParaRPr lang="en-US" sz="28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Easy to 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/>
                  <a:t> given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800" dirty="0"/>
                  <a:t> and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800" dirty="0"/>
                  <a:t>.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sz="28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Easy to compute an inverse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8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/>
                  <a:t> given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28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sz="2800" dirty="0"/>
              </a:p>
              <a:p>
                <a:endParaRPr lang="en-US" sz="2800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F74B6F50-0879-D646-9C9D-045A19DFDD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024" y="1015922"/>
                <a:ext cx="8298309" cy="4404411"/>
              </a:xfrm>
              <a:prstGeom prst="rect">
                <a:avLst/>
              </a:prstGeom>
              <a:blipFill>
                <a:blip r:embed="rId3"/>
                <a:stretch>
                  <a:fillRect l="-1376" t="-1149" r="-21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88514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1">
            <a:extLst>
              <a:ext uri="{FF2B5EF4-FFF2-40B4-BE49-F238E27FC236}">
                <a16:creationId xmlns:a16="http://schemas.microsoft.com/office/drawing/2014/main" id="{D0BCA042-7756-9C4E-952E-DD3DD09C5B5A}"/>
              </a:ext>
            </a:extLst>
          </p:cNvPr>
          <p:cNvSpPr txBox="1">
            <a:spLocks/>
          </p:cNvSpPr>
          <p:nvPr/>
        </p:nvSpPr>
        <p:spPr>
          <a:xfrm>
            <a:off x="20543" y="188640"/>
            <a:ext cx="8712968" cy="792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rgbClr val="891637"/>
                </a:solidFill>
                <a:latin typeface="Calibri" panose="020F0502020204030204" pitchFamily="34" charset="0"/>
                <a:ea typeface="Cambria Math" pitchFamily="18" charset="0"/>
                <a:cs typeface="Arial Unicode MS" pitchFamily="34" charset="-128"/>
              </a:rPr>
              <a:t>Trapdoor Functions: The Definition</a:t>
            </a:r>
            <a:endParaRPr lang="en-US" sz="2400" i="1" dirty="0">
              <a:solidFill>
                <a:srgbClr val="891637"/>
              </a:solidFill>
              <a:latin typeface="Calibri" panose="020F0502020204030204" pitchFamily="34" charset="0"/>
              <a:ea typeface="Cambria Math" pitchFamily="18" charset="0"/>
              <a:cs typeface="Arial Unicode MS" pitchFamily="34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F74B6F50-0879-D646-9C9D-045A19DFDD7D}"/>
                  </a:ext>
                </a:extLst>
              </p:cNvPr>
              <p:cNvSpPr/>
              <p:nvPr/>
            </p:nvSpPr>
            <p:spPr>
              <a:xfrm>
                <a:off x="744024" y="1015922"/>
                <a:ext cx="8298309" cy="569707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700" dirty="0"/>
                  <a:t>A function (family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7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700" dirty="0"/>
                          <m:t>) </m:t>
                        </m:r>
                        <m:r>
                          <a:rPr lang="en-US" sz="27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ℱ</m:t>
                        </m:r>
                        <m:r>
                          <a:rPr lang="en-US" sz="27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 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sz="27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7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7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ℱ</m:t>
                                </m:r>
                              </m:e>
                              <m:sub>
                                <m:r>
                                  <a:rPr lang="en-US" sz="27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sz="27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7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sz="27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ℕ</m:t>
                        </m:r>
                      </m:sub>
                    </m:sSub>
                  </m:oMath>
                </a14:m>
                <a:r>
                  <a:rPr lang="en-US" sz="2700" dirty="0"/>
                  <a:t> where </a:t>
                </a:r>
                <a:r>
                  <a:rPr lang="en-US" sz="2700" b="1" dirty="0">
                    <a:solidFill>
                      <a:srgbClr val="0000FF"/>
                    </a:solidFill>
                  </a:rPr>
                  <a:t>each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7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7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𝓕</m:t>
                        </m:r>
                      </m:e>
                      <m:sub>
                        <m:r>
                          <a:rPr lang="en-US" sz="27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</m:oMath>
                </a14:m>
                <a:r>
                  <a:rPr lang="en-US" sz="2700" b="1" dirty="0">
                    <a:solidFill>
                      <a:srgbClr val="0000FF"/>
                    </a:solidFill>
                  </a:rPr>
                  <a:t> is itself a collection of functions</a:t>
                </a:r>
                <a:r>
                  <a:rPr lang="en-US" sz="27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7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7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ℱ</m:t>
                        </m:r>
                      </m:e>
                      <m:sub>
                        <m:r>
                          <a:rPr lang="en-US" sz="27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700" b="0" i="1" smtClean="0"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sz="27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7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27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700" b="0" i="1" smtClean="0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sz="27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700" b="0" i="1" smtClean="0">
                            <a:latin typeface="Cambria Math" panose="02040503050406030204" pitchFamily="18" charset="0"/>
                          </a:rPr>
                          <m:t>{0,1}</m:t>
                        </m:r>
                      </m:e>
                      <m:sup>
                        <m:r>
                          <a:rPr lang="en-US" sz="27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27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sz="27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7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{0,1}</m:t>
                        </m:r>
                      </m:e>
                      <m:sup>
                        <m:r>
                          <a:rPr lang="en-US" sz="27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sz="27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7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sz="27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p>
                    </m:sSup>
                    <m:sSub>
                      <m:sSubPr>
                        <m:ctrlPr>
                          <a:rPr lang="en-US" sz="27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7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}</m:t>
                        </m:r>
                      </m:e>
                      <m:sub>
                        <m:r>
                          <a:rPr lang="en-US" sz="27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sz="27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sz="27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7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7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sz="2700" dirty="0"/>
                  <a:t> is a trapdoor one-way function family if: </a:t>
                </a:r>
              </a:p>
              <a:p>
                <a:endParaRPr lang="en-US" sz="28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700" dirty="0"/>
                  <a:t>Easy to sample function index with a trapdoor.</a:t>
                </a:r>
                <a:endParaRPr lang="en-US" sz="28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Easy to 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/>
                  <a:t> given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800" dirty="0"/>
                  <a:t> and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800" dirty="0"/>
                  <a:t>.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Easy to compute an inverse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8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/>
                  <a:t> given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28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sz="28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It is one-way: that is, for every </a:t>
                </a:r>
                <a:r>
                  <a:rPr lang="en-US" sz="2800" dirty="0" err="1"/>
                  <a:t>p.p.t</a:t>
                </a:r>
                <a:r>
                  <a:rPr lang="en-US" sz="2800" dirty="0"/>
                  <a:t>.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2800" dirty="0"/>
                  <a:t>, there is a negligible function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sz="2800" dirty="0"/>
                  <a:t> </a:t>
                </a:r>
                <a:r>
                  <a:rPr lang="en-US" sz="2800" dirty="0" err="1"/>
                  <a:t>s.t.</a:t>
                </a:r>
                <a:endParaRPr lang="en-US" sz="28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sz="28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sz="2800" dirty="0"/>
              </a:p>
              <a:p>
                <a:endParaRPr lang="en-US" sz="2800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F74B6F50-0879-D646-9C9D-045A19DFDD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024" y="1015922"/>
                <a:ext cx="8298309" cy="5697072"/>
              </a:xfrm>
              <a:prstGeom prst="rect">
                <a:avLst/>
              </a:prstGeom>
              <a:blipFill>
                <a:blip r:embed="rId3"/>
                <a:stretch>
                  <a:fillRect l="-1376" t="-889" r="-21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7B55E639-C646-D84C-A2AF-E911363BDA89}"/>
                  </a:ext>
                </a:extLst>
              </p:cNvPr>
              <p:cNvSpPr/>
              <p:nvPr/>
            </p:nvSpPr>
            <p:spPr>
              <a:xfrm>
                <a:off x="1022310" y="5589240"/>
                <a:ext cx="8100392" cy="82246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en-US" sz="24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d>
                                    <m:dPr>
                                      <m:ctrlPr>
                                        <a:rPr lang="en-US" sz="2400" b="1" i="1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1" i="1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  <m:r>
                                        <a:rPr lang="en-US" sz="2400" b="1" i="1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b="1" i="1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𝒕</m:t>
                                      </m:r>
                                    </m:e>
                                  </m:d>
                                  <m:r>
                                    <a:rPr lang="en-US" sz="2400" b="1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←</m:t>
                                  </m:r>
                                  <m:r>
                                    <a:rPr lang="en-US" sz="2400" b="1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𝑮𝒆𝒏</m:t>
                                  </m:r>
                                  <m:d>
                                    <m:dPr>
                                      <m:ctrlPr>
                                        <a:rPr lang="en-US" sz="2400" b="1" i="1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2400" b="1" i="1" smtClean="0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b="1" i="1" smtClean="0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e>
                                        <m:sup>
                                          <m:r>
                                            <a:rPr lang="en-US" sz="2400" b="1" i="1" smtClean="0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𝒏</m:t>
                                          </m:r>
                                        </m:sup>
                                      </m:sSup>
                                    </m:e>
                                  </m:d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; </m:t>
                                  </m:r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←</m:t>
                                  </m:r>
                                  <m:sSup>
                                    <m:sSupPr>
                                      <m:ctrlPr>
                                        <a:rPr lang="en-US" sz="24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{"/>
                                          <m:endChr m:val="}"/>
                                          <m:ctrlPr>
                                            <a:rPr lang="en-US" sz="240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4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0,1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</m:sup>
                                  </m:sSup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;</m:t>
                                  </m:r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=</m:t>
                                  </m:r>
                                  <m:sSub>
                                    <m:sSubPr>
                                      <m:ctrlPr>
                                        <a:rPr lang="en-US" sz="24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𝐹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4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;</m:t>
                                  </m:r>
                                </m:e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</m:t>
                                  </m:r>
                                  <m:d>
                                    <m:dPr>
                                      <m:ctrlPr>
                                        <a:rPr lang="en-US" sz="24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240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sup>
                                          <m:r>
                                            <a:rPr lang="en-US" sz="24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p>
                                      </m:sSup>
                                      <m:r>
                                        <a:rPr lang="en-US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d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=</m:t>
                                  </m:r>
                                  <m:sSup>
                                    <m:sSupPr>
                                      <m:ctrlPr>
                                        <a:rPr lang="en-US" sz="24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:</m:t>
                                  </m:r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=</m:t>
                                  </m:r>
                                  <m:sSub>
                                    <m:sSubPr>
                                      <m:ctrlPr>
                                        <a:rPr lang="en-US" sz="24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𝐹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4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240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en-US" sz="24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eqArr>
                            </m:e>
                          </m:d>
                        </m:e>
                      </m:func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7B55E639-C646-D84C-A2AF-E911363BDA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2310" y="5589240"/>
                <a:ext cx="8100392" cy="822469"/>
              </a:xfrm>
              <a:prstGeom prst="rect">
                <a:avLst/>
              </a:prstGeom>
              <a:blipFill>
                <a:blip r:embed="rId4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95075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1">
            <a:extLst>
              <a:ext uri="{FF2B5EF4-FFF2-40B4-BE49-F238E27FC236}">
                <a16:creationId xmlns:a16="http://schemas.microsoft.com/office/drawing/2014/main" id="{D0BCA042-7756-9C4E-952E-DD3DD09C5B5A}"/>
              </a:ext>
            </a:extLst>
          </p:cNvPr>
          <p:cNvSpPr txBox="1">
            <a:spLocks/>
          </p:cNvSpPr>
          <p:nvPr/>
        </p:nvSpPr>
        <p:spPr>
          <a:xfrm>
            <a:off x="20543" y="476672"/>
            <a:ext cx="8712968" cy="792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rgbClr val="891637"/>
                </a:solidFill>
                <a:latin typeface="Calibri" panose="020F0502020204030204" pitchFamily="34" charset="0"/>
                <a:ea typeface="Cambria Math" pitchFamily="18" charset="0"/>
                <a:cs typeface="Arial Unicode MS" pitchFamily="34" charset="-128"/>
              </a:rPr>
              <a:t>Secret-Key Encryption</a:t>
            </a:r>
            <a:endParaRPr lang="en-US" sz="2400" i="1" dirty="0">
              <a:solidFill>
                <a:srgbClr val="891637"/>
              </a:solidFill>
              <a:latin typeface="Calibri" panose="020F0502020204030204" pitchFamily="34" charset="0"/>
              <a:ea typeface="Cambria Math" pitchFamily="18" charset="0"/>
              <a:cs typeface="Arial Unicode MS" pitchFamily="34" charset="-128"/>
            </a:endParaRPr>
          </a:p>
        </p:txBody>
      </p:sp>
      <p:sp>
        <p:nvSpPr>
          <p:cNvPr id="24" name="Rectangle 63">
            <a:extLst>
              <a:ext uri="{FF2B5EF4-FFF2-40B4-BE49-F238E27FC236}">
                <a16:creationId xmlns:a16="http://schemas.microsoft.com/office/drawing/2014/main" id="{0CCA96FD-8B12-6040-9BE5-A8065C45EAF9}"/>
              </a:ext>
            </a:extLst>
          </p:cNvPr>
          <p:cNvSpPr txBox="1">
            <a:spLocks noChangeArrowheads="1"/>
          </p:cNvSpPr>
          <p:nvPr/>
        </p:nvSpPr>
        <p:spPr>
          <a:xfrm>
            <a:off x="827584" y="1628800"/>
            <a:ext cx="8169787" cy="1224136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b="1" dirty="0">
                <a:solidFill>
                  <a:srgbClr val="0000FF"/>
                </a:solidFill>
                <a:latin typeface="+mn-lt"/>
                <a:ea typeface="American Typewriter" charset="0"/>
                <a:cs typeface="American Typewriter" charset="0"/>
              </a:rPr>
              <a:t>The Key Agreement Problem</a:t>
            </a:r>
            <a:r>
              <a:rPr lang="en-US" sz="2800" dirty="0">
                <a:latin typeface="+mn-lt"/>
                <a:ea typeface="American Typewriter" charset="0"/>
                <a:cs typeface="American Typewriter" charset="0"/>
              </a:rPr>
              <a:t>:</a:t>
            </a:r>
          </a:p>
          <a:p>
            <a:pPr algn="l"/>
            <a:r>
              <a:rPr lang="en-US" sz="2800" dirty="0">
                <a:latin typeface="+mn-lt"/>
                <a:ea typeface="American Typewriter" charset="0"/>
                <a:cs typeface="American Typewriter" charset="0"/>
              </a:rPr>
              <a:t>How did Alice and Bob get the same </a:t>
            </a:r>
            <a:r>
              <a:rPr lang="en-US" sz="2800" dirty="0" err="1">
                <a:latin typeface="American Typewriter" charset="0"/>
                <a:ea typeface="American Typewriter" charset="0"/>
                <a:cs typeface="American Typewriter" charset="0"/>
              </a:rPr>
              <a:t>sk</a:t>
            </a:r>
            <a:r>
              <a:rPr lang="en-US" sz="2800" dirty="0">
                <a:latin typeface="+mn-lt"/>
                <a:ea typeface="American Typewriter" charset="0"/>
                <a:cs typeface="American Typewriter" charset="0"/>
              </a:rPr>
              <a:t> to begin with?!</a:t>
            </a:r>
          </a:p>
        </p:txBody>
      </p:sp>
      <p:sp>
        <p:nvSpPr>
          <p:cNvPr id="13" name="Rectangle 63">
            <a:extLst>
              <a:ext uri="{FF2B5EF4-FFF2-40B4-BE49-F238E27FC236}">
                <a16:creationId xmlns:a16="http://schemas.microsoft.com/office/drawing/2014/main" id="{CB3065F1-3728-774F-A7AA-77ABDFE9B0C3}"/>
              </a:ext>
            </a:extLst>
          </p:cNvPr>
          <p:cNvSpPr txBox="1">
            <a:spLocks noChangeArrowheads="1"/>
          </p:cNvSpPr>
          <p:nvPr/>
        </p:nvSpPr>
        <p:spPr>
          <a:xfrm>
            <a:off x="827584" y="2924944"/>
            <a:ext cx="8169787" cy="1224136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b="1" dirty="0">
                <a:solidFill>
                  <a:srgbClr val="FF0000"/>
                </a:solidFill>
                <a:latin typeface="+mn-lt"/>
                <a:ea typeface="American Typewriter" charset="0"/>
                <a:cs typeface="American Typewriter" charset="0"/>
              </a:rPr>
              <a:t>Physical Exchange of Keys is Clunky and Impractical:</a:t>
            </a:r>
            <a:endParaRPr lang="en-US" sz="2800" dirty="0">
              <a:solidFill>
                <a:srgbClr val="FF0000"/>
              </a:solidFill>
              <a:latin typeface="+mn-lt"/>
              <a:ea typeface="American Typewriter" charset="0"/>
              <a:cs typeface="American Typewriter" charset="0"/>
            </a:endParaRPr>
          </a:p>
        </p:txBody>
      </p:sp>
      <p:sp>
        <p:nvSpPr>
          <p:cNvPr id="15" name="Rectangle 63">
            <a:extLst>
              <a:ext uri="{FF2B5EF4-FFF2-40B4-BE49-F238E27FC236}">
                <a16:creationId xmlns:a16="http://schemas.microsoft.com/office/drawing/2014/main" id="{FF686D56-F46D-0F45-B361-5289428608D5}"/>
              </a:ext>
            </a:extLst>
          </p:cNvPr>
          <p:cNvSpPr txBox="1">
            <a:spLocks noChangeArrowheads="1"/>
          </p:cNvSpPr>
          <p:nvPr/>
        </p:nvSpPr>
        <p:spPr>
          <a:xfrm>
            <a:off x="827584" y="3929050"/>
            <a:ext cx="8169787" cy="612068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>
                <a:latin typeface="+mn-lt"/>
                <a:ea typeface="American Typewriter" charset="0"/>
                <a:cs typeface="American Typewriter" charset="0"/>
              </a:rPr>
              <a:t>What if Alice and Bob have never met in person?</a:t>
            </a:r>
          </a:p>
        </p:txBody>
      </p:sp>
      <p:sp>
        <p:nvSpPr>
          <p:cNvPr id="16" name="Rectangle 63">
            <a:extLst>
              <a:ext uri="{FF2B5EF4-FFF2-40B4-BE49-F238E27FC236}">
                <a16:creationId xmlns:a16="http://schemas.microsoft.com/office/drawing/2014/main" id="{6C16C96A-F7AA-E747-B55E-A6E0357A099A}"/>
              </a:ext>
            </a:extLst>
          </p:cNvPr>
          <p:cNvSpPr txBox="1">
            <a:spLocks noChangeArrowheads="1"/>
          </p:cNvSpPr>
          <p:nvPr/>
        </p:nvSpPr>
        <p:spPr>
          <a:xfrm>
            <a:off x="827584" y="4649130"/>
            <a:ext cx="8169787" cy="612068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>
                <a:latin typeface="+mn-lt"/>
                <a:ea typeface="American Typewriter" charset="0"/>
                <a:cs typeface="American Typewriter" charset="0"/>
              </a:rPr>
              <a:t>Even so, what if they need to refresh their keys?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63">
                <a:extLst>
                  <a:ext uri="{FF2B5EF4-FFF2-40B4-BE49-F238E27FC236}">
                    <a16:creationId xmlns:a16="http://schemas.microsoft.com/office/drawing/2014/main" id="{9A0C7269-53EB-CA42-A8AA-4644AA7D9B92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827584" y="5396594"/>
                <a:ext cx="8169787" cy="1016732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457200" indent="-457200" algn="l">
                  <a:buFont typeface="Arial" panose="020B0604020202020204" pitchFamily="34" charset="0"/>
                  <a:buChar char="•"/>
                </a:pPr>
                <a:r>
                  <a:rPr lang="en-US" sz="2800" dirty="0">
                    <a:latin typeface="+mn-lt"/>
                    <a:ea typeface="American Typewriter" charset="0"/>
                    <a:cs typeface="American Typewriter" charset="0"/>
                  </a:rPr>
                  <a:t>Too expensive and cumbersome: </a:t>
                </a:r>
                <a:br>
                  <a:rPr lang="en-US" sz="2800" dirty="0">
                    <a:latin typeface="+mn-lt"/>
                    <a:ea typeface="American Typewriter" charset="0"/>
                    <a:cs typeface="American Typewriter" charset="0"/>
                  </a:rPr>
                </a:br>
                <a:r>
                  <a:rPr lang="en-US" sz="2800" dirty="0">
                    <a:latin typeface="+mn-lt"/>
                    <a:ea typeface="American Typewriter" charset="0"/>
                    <a:cs typeface="American Typewriter" charset="0"/>
                  </a:rPr>
                  <a:t>Each user will need to store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American Typewriter" charset="0"/>
                        <a:cs typeface="American Typewriter" charset="0"/>
                      </a:rPr>
                      <m:t>𝑁</m:t>
                    </m:r>
                  </m:oMath>
                </a14:m>
                <a:r>
                  <a:rPr lang="en-US" sz="2800" dirty="0">
                    <a:latin typeface="+mn-lt"/>
                    <a:ea typeface="American Typewriter" charset="0"/>
                    <a:cs typeface="American Typewriter" charset="0"/>
                  </a:rPr>
                  <a:t> keys, too expensive!</a:t>
                </a:r>
              </a:p>
            </p:txBody>
          </p:sp>
        </mc:Choice>
        <mc:Fallback xmlns="">
          <p:sp>
            <p:nvSpPr>
              <p:cNvPr id="18" name="Rectangle 63">
                <a:extLst>
                  <a:ext uri="{FF2B5EF4-FFF2-40B4-BE49-F238E27FC236}">
                    <a16:creationId xmlns:a16="http://schemas.microsoft.com/office/drawing/2014/main" id="{9A0C7269-53EB-CA42-A8AA-4644AA7D9B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584" y="5396594"/>
                <a:ext cx="8169787" cy="1016732"/>
              </a:xfrm>
              <a:prstGeom prst="rect">
                <a:avLst/>
              </a:prstGeom>
              <a:blipFill>
                <a:blip r:embed="rId3"/>
                <a:stretch>
                  <a:fillRect l="-1242" t="-2469" b="-123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7201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1">
            <a:extLst>
              <a:ext uri="{FF2B5EF4-FFF2-40B4-BE49-F238E27FC236}">
                <a16:creationId xmlns:a16="http://schemas.microsoft.com/office/drawing/2014/main" id="{D0BCA042-7756-9C4E-952E-DD3DD09C5B5A}"/>
              </a:ext>
            </a:extLst>
          </p:cNvPr>
          <p:cNvSpPr txBox="1">
            <a:spLocks/>
          </p:cNvSpPr>
          <p:nvPr/>
        </p:nvSpPr>
        <p:spPr>
          <a:xfrm>
            <a:off x="107504" y="188640"/>
            <a:ext cx="8712968" cy="17281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rgbClr val="891637"/>
                </a:solidFill>
                <a:latin typeface="Calibri" panose="020F0502020204030204" pitchFamily="34" charset="0"/>
                <a:ea typeface="Cambria Math" pitchFamily="18" charset="0"/>
                <a:cs typeface="Arial Unicode MS" pitchFamily="34" charset="-128"/>
              </a:rPr>
              <a:t>From Trapdoor Permutations to </a:t>
            </a:r>
            <a:br>
              <a:rPr lang="en-US" sz="4000" b="1" dirty="0">
                <a:solidFill>
                  <a:srgbClr val="891637"/>
                </a:solidFill>
                <a:latin typeface="Calibri" panose="020F0502020204030204" pitchFamily="34" charset="0"/>
                <a:ea typeface="Cambria Math" pitchFamily="18" charset="0"/>
                <a:cs typeface="Arial Unicode MS" pitchFamily="34" charset="-128"/>
              </a:rPr>
            </a:br>
            <a:r>
              <a:rPr lang="en-US" sz="4000" b="1" dirty="0">
                <a:solidFill>
                  <a:srgbClr val="891637"/>
                </a:solidFill>
                <a:latin typeface="Calibri" panose="020F0502020204030204" pitchFamily="34" charset="0"/>
                <a:ea typeface="Cambria Math" pitchFamily="18" charset="0"/>
                <a:cs typeface="Arial Unicode MS" pitchFamily="34" charset="-128"/>
              </a:rPr>
              <a:t>IND-Secure Public-key Encryption</a:t>
            </a:r>
            <a:endParaRPr lang="en-US" sz="2400" i="1" dirty="0">
              <a:solidFill>
                <a:srgbClr val="891637"/>
              </a:solidFill>
              <a:latin typeface="Calibri" panose="020F0502020204030204" pitchFamily="34" charset="0"/>
              <a:ea typeface="Cambria Math" pitchFamily="18" charset="0"/>
              <a:cs typeface="Arial Unicode MS" pitchFamily="34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681823F9-5D83-9F42-AB9B-675536DCC605}"/>
                  </a:ext>
                </a:extLst>
              </p:cNvPr>
              <p:cNvSpPr/>
              <p:nvPr/>
            </p:nvSpPr>
            <p:spPr>
              <a:xfrm>
                <a:off x="539552" y="1700808"/>
                <a:ext cx="8298309" cy="361342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American Typewriter" charset="0"/>
                        <a:cs typeface="American Typewriter" charset="0"/>
                      </a:rPr>
                      <m:t>𝐺𝑒𝑛</m:t>
                    </m:r>
                    <m:d>
                      <m:dPr>
                        <m:ctrlP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American Typewriter" charset="0"/>
                            <a:cs typeface="American Typewriter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sup>
                            <m:r>
                              <a:rPr lang="en-US" sz="28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e>
                    </m:d>
                    <m:r>
                      <a:rPr lang="en-US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 </a:t>
                </a:r>
                <a:r>
                  <a:rPr lang="en-US" sz="2700" dirty="0">
                    <a:solidFill>
                      <a:schemeClr val="tx1"/>
                    </a:solidFill>
                  </a:rPr>
                  <a:t>Sample function index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700" dirty="0">
                    <a:solidFill>
                      <a:schemeClr val="tx1"/>
                    </a:solidFill>
                  </a:rPr>
                  <a:t> with a trapdoor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700" dirty="0">
                    <a:solidFill>
                      <a:schemeClr val="tx1"/>
                    </a:solidFill>
                  </a:rPr>
                  <a:t>. The public key is </a:t>
                </a:r>
                <a14:m>
                  <m:oMath xmlns:m="http://schemas.openxmlformats.org/officeDocument/2006/math">
                    <m:r>
                      <a:rPr lang="en-US" sz="24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700" dirty="0">
                    <a:solidFill>
                      <a:schemeClr val="tx1"/>
                    </a:solidFill>
                  </a:rPr>
                  <a:t> and the private key is</a:t>
                </a:r>
                <a14:m>
                  <m:oMath xmlns:m="http://schemas.openxmlformats.org/officeDocument/2006/math">
                    <m:r>
                      <a:rPr lang="en-US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8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700" dirty="0">
                    <a:solidFill>
                      <a:schemeClr val="tx1"/>
                    </a:solidFill>
                  </a:rPr>
                  <a:t>.</a:t>
                </a:r>
              </a:p>
              <a:p>
                <a:r>
                  <a:rPr lang="en-US" sz="2800" dirty="0"/>
                  <a:t>  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American Typewriter" charset="0"/>
                        <a:cs typeface="American Typewriter" charset="0"/>
                      </a:rPr>
                      <m:t>𝐸𝑛𝑐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  <a:ea typeface="American Typewriter" charset="0"/>
                            <a:cs typeface="American Typewriter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𝑝𝑘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US" sz="280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sz="3200" dirty="0"/>
                  <a:t> </a:t>
                </a:r>
                <a:r>
                  <a:rPr lang="en-US" sz="2800" dirty="0"/>
                  <a:t>Output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8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/>
                  <a:t> as the ciphertext. 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sz="28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American Typewriter" charset="0"/>
                        <a:cs typeface="American Typewriter" charset="0"/>
                      </a:rPr>
                      <m:t>𝐷𝑒𝑐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  <a:ea typeface="American Typewriter" charset="0"/>
                            <a:cs typeface="American Typewriter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American Typewriter" charset="0"/>
                            <a:cs typeface="American Typewriter" charset="0"/>
                          </a:rPr>
                          <m:t>𝑠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sz="280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sz="2800" dirty="0"/>
                  <a:t> Output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/>
                  <a:t> computed using the private key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800" dirty="0"/>
                  <a:t>.</a:t>
                </a: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681823F9-5D83-9F42-AB9B-675536DCC6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1700808"/>
                <a:ext cx="8298309" cy="3613425"/>
              </a:xfrm>
              <a:prstGeom prst="rect">
                <a:avLst/>
              </a:prstGeom>
              <a:blipFill>
                <a:blip r:embed="rId3"/>
                <a:stretch>
                  <a:fillRect l="-1069" t="-1053" r="-1527" b="-35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1F039BCC-54B6-2542-A256-C352508F49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683" y="5450160"/>
            <a:ext cx="1397000" cy="12192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B2CEBAB-3C7E-F142-809E-A9C36248FDD3}"/>
              </a:ext>
            </a:extLst>
          </p:cNvPr>
          <p:cNvSpPr/>
          <p:nvPr/>
        </p:nvSpPr>
        <p:spPr>
          <a:xfrm>
            <a:off x="2843808" y="5592142"/>
            <a:ext cx="7971837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Could reveal partial info about m!</a:t>
            </a:r>
          </a:p>
          <a:p>
            <a:r>
              <a:rPr lang="en-US" sz="3200" b="1" dirty="0">
                <a:solidFill>
                  <a:srgbClr val="FF0000"/>
                </a:solidFill>
              </a:rPr>
              <a:t>So, not IND-secure!</a:t>
            </a:r>
          </a:p>
        </p:txBody>
      </p:sp>
    </p:spTree>
    <p:extLst>
      <p:ext uri="{BB962C8B-B14F-4D97-AF65-F5344CB8AC3E}">
        <p14:creationId xmlns:p14="http://schemas.microsoft.com/office/powerpoint/2010/main" val="1530578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1">
            <a:extLst>
              <a:ext uri="{FF2B5EF4-FFF2-40B4-BE49-F238E27FC236}">
                <a16:creationId xmlns:a16="http://schemas.microsoft.com/office/drawing/2014/main" id="{D0BCA042-7756-9C4E-952E-DD3DD09C5B5A}"/>
              </a:ext>
            </a:extLst>
          </p:cNvPr>
          <p:cNvSpPr txBox="1">
            <a:spLocks/>
          </p:cNvSpPr>
          <p:nvPr/>
        </p:nvSpPr>
        <p:spPr>
          <a:xfrm>
            <a:off x="107504" y="188640"/>
            <a:ext cx="8712968" cy="17281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rgbClr val="891637"/>
                </a:solidFill>
                <a:latin typeface="Calibri" panose="020F0502020204030204" pitchFamily="34" charset="0"/>
                <a:ea typeface="Cambria Math" pitchFamily="18" charset="0"/>
                <a:cs typeface="Arial Unicode MS" pitchFamily="34" charset="-128"/>
              </a:rPr>
              <a:t>From Trapdoor Permutations to </a:t>
            </a:r>
            <a:br>
              <a:rPr lang="en-US" sz="4000" b="1" dirty="0">
                <a:solidFill>
                  <a:srgbClr val="891637"/>
                </a:solidFill>
                <a:latin typeface="Calibri" panose="020F0502020204030204" pitchFamily="34" charset="0"/>
                <a:ea typeface="Cambria Math" pitchFamily="18" charset="0"/>
                <a:cs typeface="Arial Unicode MS" pitchFamily="34" charset="-128"/>
              </a:rPr>
            </a:br>
            <a:r>
              <a:rPr lang="en-US" sz="4000" b="1" dirty="0">
                <a:solidFill>
                  <a:srgbClr val="891637"/>
                </a:solidFill>
                <a:latin typeface="Calibri" panose="020F0502020204030204" pitchFamily="34" charset="0"/>
                <a:ea typeface="Cambria Math" pitchFamily="18" charset="0"/>
                <a:cs typeface="Arial Unicode MS" pitchFamily="34" charset="-128"/>
              </a:rPr>
              <a:t>IND-Secure Public-key Encryption</a:t>
            </a:r>
            <a:endParaRPr lang="en-US" sz="2400" i="1" dirty="0">
              <a:solidFill>
                <a:srgbClr val="891637"/>
              </a:solidFill>
              <a:latin typeface="Calibri" panose="020F0502020204030204" pitchFamily="34" charset="0"/>
              <a:ea typeface="Cambria Math" pitchFamily="18" charset="0"/>
              <a:cs typeface="Arial Unicode MS" pitchFamily="34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681823F9-5D83-9F42-AB9B-675536DCC605}"/>
                  </a:ext>
                </a:extLst>
              </p:cNvPr>
              <p:cNvSpPr/>
              <p:nvPr/>
            </p:nvSpPr>
            <p:spPr>
              <a:xfrm>
                <a:off x="539552" y="1700808"/>
                <a:ext cx="8298309" cy="352949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American Typewriter" charset="0"/>
                        <a:cs typeface="American Typewriter" charset="0"/>
                      </a:rPr>
                      <m:t>𝐺𝑒𝑛</m:t>
                    </m:r>
                    <m:d>
                      <m:dPr>
                        <m:ctrlP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American Typewriter" charset="0"/>
                            <a:cs typeface="American Typewriter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sup>
                            <m:r>
                              <a:rPr lang="en-US" sz="28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e>
                    </m:d>
                    <m:r>
                      <a:rPr lang="en-US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 </a:t>
                </a:r>
                <a:r>
                  <a:rPr lang="en-US" sz="2700" dirty="0">
                    <a:solidFill>
                      <a:schemeClr val="tx1"/>
                    </a:solidFill>
                  </a:rPr>
                  <a:t>Sample function index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700" dirty="0">
                    <a:solidFill>
                      <a:schemeClr val="tx1"/>
                    </a:solidFill>
                  </a:rPr>
                  <a:t> with a trapdoor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700" dirty="0">
                    <a:solidFill>
                      <a:schemeClr val="tx1"/>
                    </a:solidFill>
                  </a:rPr>
                  <a:t>. The public key is </a:t>
                </a:r>
                <a14:m>
                  <m:oMath xmlns:m="http://schemas.openxmlformats.org/officeDocument/2006/math">
                    <m:r>
                      <a:rPr lang="en-US" sz="24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700" dirty="0">
                    <a:solidFill>
                      <a:schemeClr val="tx1"/>
                    </a:solidFill>
                  </a:rPr>
                  <a:t> and the private key is</a:t>
                </a:r>
                <a14:m>
                  <m:oMath xmlns:m="http://schemas.openxmlformats.org/officeDocument/2006/math">
                    <m:r>
                      <a:rPr lang="en-US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8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700" dirty="0">
                    <a:solidFill>
                      <a:schemeClr val="tx1"/>
                    </a:solidFill>
                  </a:rPr>
                  <a:t>.</a:t>
                </a:r>
              </a:p>
              <a:p>
                <a:r>
                  <a:rPr lang="en-US" sz="2800" dirty="0"/>
                  <a:t>  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American Typewriter" charset="0"/>
                        <a:cs typeface="American Typewriter" charset="0"/>
                      </a:rPr>
                      <m:t>𝐸𝑛𝑐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  <a:ea typeface="American Typewriter" charset="0"/>
                            <a:cs typeface="American Typewriter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𝑝𝑘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r>
                  <a:rPr lang="en-US" sz="2800" dirty="0"/>
                  <a:t> where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American Typewriter" charset="0"/>
                        <a:cs typeface="American Typewriter" charset="0"/>
                      </a:rPr>
                      <m:t>𝑚</m:t>
                    </m:r>
                  </m:oMath>
                </a14:m>
                <a:r>
                  <a:rPr lang="en-US" sz="2800" dirty="0"/>
                  <a:t> is a bit: </a:t>
                </a:r>
                <a:r>
                  <a:rPr lang="en-US" sz="2800" b="1" dirty="0">
                    <a:solidFill>
                      <a:srgbClr val="0000FF"/>
                    </a:solidFill>
                  </a:rPr>
                  <a:t>Pick a random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US" sz="2800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. </m:t>
                    </m:r>
                  </m:oMath>
                </a14:m>
                <a:r>
                  <a:rPr lang="en-US" sz="2800" b="1" dirty="0">
                    <a:solidFill>
                      <a:srgbClr val="0000FF"/>
                    </a:solidFill>
                  </a:rPr>
                  <a:t>Output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  <m:r>
                          <a:rPr lang="en-US" sz="28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=(</m:t>
                        </m:r>
                        <m:r>
                          <a:rPr lang="en-US" sz="28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𝑭</m:t>
                        </m:r>
                      </m:e>
                      <m:sub>
                        <m:r>
                          <a:rPr lang="en-US" sz="28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d>
                      <m:dPr>
                        <m:ctrlPr>
                          <a:rPr lang="en-US" sz="28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</m:d>
                    <m:r>
                      <a:rPr lang="en-US" sz="2800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800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𝑯𝑪𝑩</m:t>
                    </m:r>
                    <m:d>
                      <m:dPr>
                        <m:ctrlPr>
                          <a:rPr lang="en-US" sz="28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</m:d>
                    <m:nary>
                      <m:naryPr>
                        <m:chr m:val="⨁"/>
                        <m:subHide m:val="on"/>
                        <m:supHide m:val="on"/>
                        <m:ctrlPr>
                          <a:rPr lang="en-US" sz="28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28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𝒎</m:t>
                        </m:r>
                      </m:e>
                    </m:nary>
                    <m:r>
                      <a:rPr lang="en-US" sz="2800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b="1" dirty="0">
                    <a:solidFill>
                      <a:srgbClr val="0000FF"/>
                    </a:solidFill>
                  </a:rPr>
                  <a:t>. </a:t>
                </a:r>
                <a:endParaRPr lang="en-US" sz="2800" b="1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sz="28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American Typewriter" charset="0"/>
                        <a:cs typeface="American Typewriter" charset="0"/>
                      </a:rPr>
                      <m:t>𝐷𝑒𝑐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  <a:ea typeface="American Typewriter" charset="0"/>
                            <a:cs typeface="American Typewriter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American Typewriter" charset="0"/>
                            <a:cs typeface="American Typewriter" charset="0"/>
                          </a:rPr>
                          <m:t>𝑠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sz="280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sz="2800" dirty="0"/>
                  <a:t> Recover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sz="2800" dirty="0"/>
                  <a:t> using the private key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800" dirty="0"/>
                  <a:t>, and using it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2800" dirty="0"/>
                  <a:t>.</a:t>
                </a: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681823F9-5D83-9F42-AB9B-675536DCC6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1700808"/>
                <a:ext cx="8298309" cy="3529492"/>
              </a:xfrm>
              <a:prstGeom prst="rect">
                <a:avLst/>
              </a:prstGeom>
              <a:blipFill>
                <a:blip r:embed="rId3"/>
                <a:stretch>
                  <a:fillRect l="-1069" t="-1075" b="-35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4E958453-F523-2A4B-98A0-A932A65CE8A2}"/>
              </a:ext>
            </a:extLst>
          </p:cNvPr>
          <p:cNvSpPr/>
          <p:nvPr/>
        </p:nvSpPr>
        <p:spPr>
          <a:xfrm>
            <a:off x="1025501" y="5445224"/>
            <a:ext cx="7971837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0000FF"/>
                </a:solidFill>
              </a:rPr>
              <a:t>This is IND-secure: </a:t>
            </a:r>
            <a:br>
              <a:rPr lang="en-US" sz="3200" b="1" dirty="0">
                <a:solidFill>
                  <a:srgbClr val="0000FF"/>
                </a:solidFill>
              </a:rPr>
            </a:br>
            <a:r>
              <a:rPr lang="en-US" sz="3200" b="1" dirty="0">
                <a:solidFill>
                  <a:srgbClr val="0000FF"/>
                </a:solidFill>
              </a:rPr>
              <a:t>Proof by Hybrid argument (exercise). </a:t>
            </a:r>
          </a:p>
        </p:txBody>
      </p:sp>
    </p:spTree>
    <p:extLst>
      <p:ext uri="{BB962C8B-B14F-4D97-AF65-F5344CB8AC3E}">
        <p14:creationId xmlns:p14="http://schemas.microsoft.com/office/powerpoint/2010/main" val="2448601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1">
            <a:extLst>
              <a:ext uri="{FF2B5EF4-FFF2-40B4-BE49-F238E27FC236}">
                <a16:creationId xmlns:a16="http://schemas.microsoft.com/office/drawing/2014/main" id="{D0BCA042-7756-9C4E-952E-DD3DD09C5B5A}"/>
              </a:ext>
            </a:extLst>
          </p:cNvPr>
          <p:cNvSpPr txBox="1">
            <a:spLocks/>
          </p:cNvSpPr>
          <p:nvPr/>
        </p:nvSpPr>
        <p:spPr>
          <a:xfrm>
            <a:off x="20543" y="476672"/>
            <a:ext cx="8712968" cy="792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rgbClr val="891637"/>
                </a:solidFill>
                <a:latin typeface="Calibri" panose="020F0502020204030204" pitchFamily="34" charset="0"/>
                <a:ea typeface="Cambria Math" pitchFamily="18" charset="0"/>
                <a:cs typeface="Arial Unicode MS" pitchFamily="34" charset="-128"/>
              </a:rPr>
              <a:t>Trapdoor Permutations: Candidates</a:t>
            </a:r>
            <a:endParaRPr lang="en-US" sz="2400" i="1" dirty="0">
              <a:solidFill>
                <a:srgbClr val="891637"/>
              </a:solidFill>
              <a:latin typeface="Calibri" panose="020F0502020204030204" pitchFamily="34" charset="0"/>
              <a:ea typeface="Cambria Math" pitchFamily="18" charset="0"/>
              <a:cs typeface="Arial Unicode MS" pitchFamily="34" charset="-128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3B41A4-022E-724A-A311-4D21BB41B959}"/>
              </a:ext>
            </a:extLst>
          </p:cNvPr>
          <p:cNvSpPr/>
          <p:nvPr/>
        </p:nvSpPr>
        <p:spPr>
          <a:xfrm>
            <a:off x="611560" y="1988840"/>
            <a:ext cx="797183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Trapdoor Permutations are </a:t>
            </a:r>
            <a:r>
              <a:rPr lang="en-US" sz="3200" i="1" dirty="0"/>
              <a:t>exceedingly</a:t>
            </a:r>
            <a:r>
              <a:rPr lang="en-US" sz="3200" dirty="0"/>
              <a:t> rare.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6E6146E-1CAE-CC4C-83AF-A7908DE720BF}"/>
              </a:ext>
            </a:extLst>
          </p:cNvPr>
          <p:cNvSpPr/>
          <p:nvPr/>
        </p:nvSpPr>
        <p:spPr>
          <a:xfrm>
            <a:off x="611560" y="3429000"/>
            <a:ext cx="853244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Two candidates (both need factoring to be hard):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31C8D93-4881-2C45-ACC0-AC8347CCAFAA}"/>
              </a:ext>
            </a:extLst>
          </p:cNvPr>
          <p:cNvSpPr/>
          <p:nvPr/>
        </p:nvSpPr>
        <p:spPr>
          <a:xfrm>
            <a:off x="720080" y="4221088"/>
            <a:ext cx="853244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The RSA (Rivest-Shamir-</a:t>
            </a:r>
            <a:r>
              <a:rPr lang="en-US" sz="3200" dirty="0" err="1"/>
              <a:t>Adleman</a:t>
            </a:r>
            <a:r>
              <a:rPr lang="en-US" sz="3200" dirty="0"/>
              <a:t>) Function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C032357-9594-494A-A64E-91EDC845520C}"/>
              </a:ext>
            </a:extLst>
          </p:cNvPr>
          <p:cNvSpPr/>
          <p:nvPr/>
        </p:nvSpPr>
        <p:spPr>
          <a:xfrm>
            <a:off x="720080" y="5000110"/>
            <a:ext cx="853244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The Rabin/Blum-Williams Function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50A17AC-8EC0-1048-97CF-2F675E9253C1}"/>
              </a:ext>
            </a:extLst>
          </p:cNvPr>
          <p:cNvSpPr/>
          <p:nvPr/>
        </p:nvSpPr>
        <p:spPr>
          <a:xfrm>
            <a:off x="720080" y="4221088"/>
            <a:ext cx="853244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/>
              <a:t>The RSA (Rivest-Shamir-</a:t>
            </a:r>
            <a:r>
              <a:rPr lang="en-US" sz="3200" b="1" dirty="0" err="1"/>
              <a:t>Adleman</a:t>
            </a:r>
            <a:r>
              <a:rPr lang="en-US" sz="3200" b="1" dirty="0"/>
              <a:t>) Function</a:t>
            </a:r>
          </a:p>
        </p:txBody>
      </p:sp>
    </p:spTree>
    <p:extLst>
      <p:ext uri="{BB962C8B-B14F-4D97-AF65-F5344CB8AC3E}">
        <p14:creationId xmlns:p14="http://schemas.microsoft.com/office/powerpoint/2010/main" val="1032990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1">
            <a:extLst>
              <a:ext uri="{FF2B5EF4-FFF2-40B4-BE49-F238E27FC236}">
                <a16:creationId xmlns:a16="http://schemas.microsoft.com/office/drawing/2014/main" id="{D0BCA042-7756-9C4E-952E-DD3DD09C5B5A}"/>
              </a:ext>
            </a:extLst>
          </p:cNvPr>
          <p:cNvSpPr txBox="1">
            <a:spLocks/>
          </p:cNvSpPr>
          <p:nvPr/>
        </p:nvSpPr>
        <p:spPr>
          <a:xfrm>
            <a:off x="20543" y="476672"/>
            <a:ext cx="8712968" cy="792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i="1" dirty="0">
                <a:solidFill>
                  <a:srgbClr val="891637"/>
                </a:solidFill>
                <a:latin typeface="Calibri" panose="020F0502020204030204" pitchFamily="34" charset="0"/>
                <a:ea typeface="Cambria Math" pitchFamily="18" charset="0"/>
                <a:cs typeface="Arial Unicode MS" pitchFamily="34" charset="-128"/>
              </a:rPr>
              <a:t>Review: Number Theory</a:t>
            </a:r>
            <a:endParaRPr lang="en-US" sz="2400" i="1" dirty="0">
              <a:solidFill>
                <a:srgbClr val="891637"/>
              </a:solidFill>
              <a:latin typeface="Calibri" panose="020F0502020204030204" pitchFamily="34" charset="0"/>
              <a:ea typeface="Cambria Math" pitchFamily="18" charset="0"/>
              <a:cs typeface="Arial Unicode MS" pitchFamily="34" charset="-128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351556D-5705-EC4B-AC68-98772836312C}"/>
              </a:ext>
            </a:extLst>
          </p:cNvPr>
          <p:cNvSpPr/>
          <p:nvPr/>
        </p:nvSpPr>
        <p:spPr>
          <a:xfrm>
            <a:off x="611560" y="1476073"/>
            <a:ext cx="797183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Let’s review some number theory from L5-7.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91CBE32B-A629-D444-97EA-5EAED2EFEE59}"/>
                  </a:ext>
                </a:extLst>
              </p:cNvPr>
              <p:cNvSpPr/>
              <p:nvPr/>
            </p:nvSpPr>
            <p:spPr>
              <a:xfrm>
                <a:off x="611560" y="2268161"/>
                <a:ext cx="7971837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800" dirty="0"/>
                  <a:t>Let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𝑝𝑞</m:t>
                    </m:r>
                  </m:oMath>
                </a14:m>
                <a:r>
                  <a:rPr lang="en-US" sz="2800" dirty="0"/>
                  <a:t> be a product of two large primes.</a:t>
                </a: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91CBE32B-A629-D444-97EA-5EAED2EFEE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2268161"/>
                <a:ext cx="7971837" cy="523220"/>
              </a:xfrm>
              <a:prstGeom prst="rect">
                <a:avLst/>
              </a:prstGeom>
              <a:blipFill>
                <a:blip r:embed="rId3"/>
                <a:stretch>
                  <a:fillRect l="-1752" t="-11905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8713F1BC-EE4B-2D4B-BDCF-D25CC7B7E21B}"/>
                  </a:ext>
                </a:extLst>
              </p:cNvPr>
              <p:cNvSpPr/>
              <p:nvPr/>
            </p:nvSpPr>
            <p:spPr>
              <a:xfrm>
                <a:off x="611561" y="2940913"/>
                <a:ext cx="8121950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800" u="sng" dirty="0"/>
                  <a:t>Fact</a:t>
                </a:r>
                <a:r>
                  <a:rPr lang="en-US" sz="2800" dirty="0"/>
                  <a:t>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={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∈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sz="2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r>
                      <m:rPr>
                        <m:sty m:val="p"/>
                      </m:rPr>
                      <a:rPr lang="en-US" sz="2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gcd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a</m:t>
                        </m:r>
                        <m:r>
                          <a:rPr lang="en-US" sz="28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N</m:t>
                        </m:r>
                      </m:e>
                    </m:d>
                    <m:r>
                      <a:rPr lang="en-US" sz="2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=1}</m:t>
                    </m:r>
                  </m:oMath>
                </a14:m>
                <a:r>
                  <a:rPr lang="en-US" sz="2800" dirty="0"/>
                  <a:t> is a group.</a:t>
                </a: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8713F1BC-EE4B-2D4B-BDCF-D25CC7B7E2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1" y="2940913"/>
                <a:ext cx="8121950" cy="523220"/>
              </a:xfrm>
              <a:prstGeom prst="rect">
                <a:avLst/>
              </a:prstGeom>
              <a:blipFill>
                <a:blip r:embed="rId4"/>
                <a:stretch>
                  <a:fillRect l="-1719" t="-11905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3E3A8D8A-AA7B-1A42-8373-A50754968726}"/>
                  </a:ext>
                </a:extLst>
              </p:cNvPr>
              <p:cNvSpPr/>
              <p:nvPr/>
            </p:nvSpPr>
            <p:spPr>
              <a:xfrm>
                <a:off x="971600" y="3613665"/>
                <a:ext cx="7971837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group operation is multiplication mod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2800" dirty="0"/>
                  <a:t>.</a:t>
                </a: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3E3A8D8A-AA7B-1A42-8373-A507549687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600" y="3613665"/>
                <a:ext cx="7971837" cy="523220"/>
              </a:xfrm>
              <a:prstGeom prst="rect">
                <a:avLst/>
              </a:prstGeom>
              <a:blipFill>
                <a:blip r:embed="rId5"/>
                <a:stretch>
                  <a:fillRect l="-1274" t="-11905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ctangle 16">
            <a:extLst>
              <a:ext uri="{FF2B5EF4-FFF2-40B4-BE49-F238E27FC236}">
                <a16:creationId xmlns:a16="http://schemas.microsoft.com/office/drawing/2014/main" id="{FE78BEBB-2E36-1C4B-95C7-0F314F307158}"/>
              </a:ext>
            </a:extLst>
          </p:cNvPr>
          <p:cNvSpPr/>
          <p:nvPr/>
        </p:nvSpPr>
        <p:spPr>
          <a:xfrm>
            <a:off x="968406" y="4149080"/>
            <a:ext cx="797183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inverses exist and are easy to compute (how so?)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22C1B5C-5CE8-D944-ADC9-85FD1B70ED92}"/>
              </a:ext>
            </a:extLst>
          </p:cNvPr>
          <p:cNvSpPr/>
          <p:nvPr/>
        </p:nvSpPr>
        <p:spPr>
          <a:xfrm>
            <a:off x="971601" y="4725144"/>
            <a:ext cx="424847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the order of the group 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EAF79693-F9A2-A54B-8862-775B05D3427D}"/>
                  </a:ext>
                </a:extLst>
              </p:cNvPr>
              <p:cNvSpPr/>
              <p:nvPr/>
            </p:nvSpPr>
            <p:spPr>
              <a:xfrm>
                <a:off x="5004048" y="4705980"/>
                <a:ext cx="381444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ϕ</m:t>
                      </m:r>
                      <m:d>
                        <m:dPr>
                          <m:ctrlPr>
                            <a:rPr lang="en-US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e>
                      </m:d>
                      <m:r>
                        <a:rPr lang="en-US" sz="2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sz="2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𝑞</m:t>
                      </m:r>
                      <m:r>
                        <a:rPr lang="en-US" sz="2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EAF79693-F9A2-A54B-8862-775B05D342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4048" y="4705980"/>
                <a:ext cx="3814442" cy="523220"/>
              </a:xfrm>
              <a:prstGeom prst="rect">
                <a:avLst/>
              </a:prstGeom>
              <a:blipFill>
                <a:blip r:embed="rId6"/>
                <a:stretch>
                  <a:fillRect r="-332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44578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/>
      <p:bldP spid="19" grpId="0"/>
      <p:bldP spid="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1">
            <a:extLst>
              <a:ext uri="{FF2B5EF4-FFF2-40B4-BE49-F238E27FC236}">
                <a16:creationId xmlns:a16="http://schemas.microsoft.com/office/drawing/2014/main" id="{D0BCA042-7756-9C4E-952E-DD3DD09C5B5A}"/>
              </a:ext>
            </a:extLst>
          </p:cNvPr>
          <p:cNvSpPr txBox="1">
            <a:spLocks/>
          </p:cNvSpPr>
          <p:nvPr/>
        </p:nvSpPr>
        <p:spPr>
          <a:xfrm>
            <a:off x="20543" y="476672"/>
            <a:ext cx="8712968" cy="792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rgbClr val="891637"/>
                </a:solidFill>
                <a:latin typeface="Calibri" panose="020F0502020204030204" pitchFamily="34" charset="0"/>
                <a:ea typeface="Cambria Math" pitchFamily="18" charset="0"/>
                <a:cs typeface="Arial Unicode MS" pitchFamily="34" charset="-128"/>
              </a:rPr>
              <a:t>The RSA Trapdoor Permutation</a:t>
            </a:r>
            <a:endParaRPr lang="en-US" sz="2400" i="1" dirty="0">
              <a:solidFill>
                <a:srgbClr val="891637"/>
              </a:solidFill>
              <a:latin typeface="Calibri" panose="020F0502020204030204" pitchFamily="34" charset="0"/>
              <a:ea typeface="Cambria Math" pitchFamily="18" charset="0"/>
              <a:cs typeface="Arial Unicode MS" pitchFamily="34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EBB9F70B-2A36-8643-9973-20CA6D6F2B9A}"/>
                  </a:ext>
                </a:extLst>
              </p:cNvPr>
              <p:cNvSpPr/>
              <p:nvPr/>
            </p:nvSpPr>
            <p:spPr>
              <a:xfrm>
                <a:off x="467544" y="1556792"/>
                <a:ext cx="8532440" cy="97302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800" u="sng" dirty="0"/>
                  <a:t>Today</a:t>
                </a:r>
                <a:r>
                  <a:rPr lang="en-US" sz="2800" dirty="0"/>
                  <a:t>: Let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en-US" sz="2800" dirty="0"/>
                  <a:t> be an integer with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panose="02040503050406030204" pitchFamily="18" charset="0"/>
                          </a:rPr>
                          <m:t>gcd</m:t>
                        </m:r>
                      </m:fName>
                      <m:e>
                        <m:d>
                          <m:d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l-GR" sz="2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ϕ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e>
                    </m:func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=1.</m:t>
                    </m:r>
                  </m:oMath>
                </a14:m>
                <a:r>
                  <a:rPr lang="en-US" sz="2800" dirty="0"/>
                  <a:t> Then, the map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800" b="0" i="0" smtClean="0">
                        <a:latin typeface="Cambria Math" panose="02040503050406030204" pitchFamily="18" charset="0"/>
                      </a:rPr>
                      <m:t>mod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2800" dirty="0"/>
                  <a:t> is a trapdoor permutation.</a:t>
                </a: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EBB9F70B-2A36-8643-9973-20CA6D6F2B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44" y="1556792"/>
                <a:ext cx="8532440" cy="973023"/>
              </a:xfrm>
              <a:prstGeom prst="rect">
                <a:avLst/>
              </a:prstGeom>
              <a:blipFill>
                <a:blip r:embed="rId3"/>
                <a:stretch>
                  <a:fillRect l="-1486" t="-6494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CB03C0B5-5956-EC4F-97B3-A7B597DE7210}"/>
                  </a:ext>
                </a:extLst>
              </p:cNvPr>
              <p:cNvSpPr/>
              <p:nvPr/>
            </p:nvSpPr>
            <p:spPr>
              <a:xfrm>
                <a:off x="483151" y="5589240"/>
                <a:ext cx="8532440" cy="54213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{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:</m:t>
                      </m:r>
                      <m:func>
                        <m:func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gcd</m:t>
                          </m:r>
                        </m:fName>
                        <m:e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</m:d>
                        </m:e>
                      </m:func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=1}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CB03C0B5-5956-EC4F-97B3-A7B597DE72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151" y="5589240"/>
                <a:ext cx="8532440" cy="542136"/>
              </a:xfrm>
              <a:prstGeom prst="rect">
                <a:avLst/>
              </a:prstGeom>
              <a:blipFill>
                <a:blip r:embed="rId4"/>
                <a:stretch>
                  <a:fillRect b="-15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16A29BAF-DFFF-E943-B348-5F7B205C772F}"/>
                  </a:ext>
                </a:extLst>
              </p:cNvPr>
              <p:cNvSpPr/>
              <p:nvPr/>
            </p:nvSpPr>
            <p:spPr>
              <a:xfrm>
                <a:off x="467544" y="2852936"/>
                <a:ext cx="8532440" cy="9909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800" u="sng" dirty="0"/>
                  <a:t>Key Fact</a:t>
                </a:r>
                <a:r>
                  <a:rPr lang="en-US" sz="2800" dirty="0"/>
                  <a:t>: Given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sz="2800" dirty="0"/>
                  <a:t> such that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𝑒𝑑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=1 </m:t>
                    </m:r>
                    <m:r>
                      <m:rPr>
                        <m:sty m:val="p"/>
                      </m:rPr>
                      <a:rPr lang="en-US" sz="2800" b="0" i="0" smtClean="0">
                        <a:latin typeface="Cambria Math" panose="02040503050406030204" pitchFamily="18" charset="0"/>
                      </a:rPr>
                      <m:t>mod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l-GR" sz="2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ϕ</m:t>
                    </m:r>
                    <m:d>
                      <m:dPr>
                        <m:ctrlPr>
                          <a:rPr lang="en-US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</m:d>
                  </m:oMath>
                </a14:m>
                <a:r>
                  <a:rPr lang="en-US" sz="2800" dirty="0"/>
                  <a:t>, it is easy to compute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800" dirty="0"/>
                  <a:t> given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𝑒</m:t>
                        </m:r>
                      </m:sup>
                    </m:sSup>
                  </m:oMath>
                </a14:m>
                <a:r>
                  <a:rPr lang="en-US" sz="2800" dirty="0"/>
                  <a:t>. </a:t>
                </a: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16A29BAF-DFFF-E943-B348-5F7B205C77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44" y="2852936"/>
                <a:ext cx="8532440" cy="990977"/>
              </a:xfrm>
              <a:prstGeom prst="rect">
                <a:avLst/>
              </a:prstGeom>
              <a:blipFill>
                <a:blip r:embed="rId5"/>
                <a:stretch>
                  <a:fillRect l="-1486" t="-6329" b="-113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078406FE-8DB2-7B4D-BF84-15E4D0D37537}"/>
                  </a:ext>
                </a:extLst>
              </p:cNvPr>
              <p:cNvSpPr/>
              <p:nvPr/>
            </p:nvSpPr>
            <p:spPr>
              <a:xfrm>
                <a:off x="465802" y="3987110"/>
                <a:ext cx="8532440" cy="55226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800" i="1" dirty="0"/>
                  <a:t>Proof: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𝑒</m:t>
                        </m:r>
                      </m:sup>
                    </m:sSup>
                    <m:sSup>
                      <m:sSup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m:rPr>
                            <m:sty m:val="p"/>
                          </m:rPr>
                          <a:rPr lang="el-GR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ϕ</m:t>
                        </m:r>
                        <m:d>
                          <m:dPr>
                            <m:ctrlPr>
                              <a:rPr lang="en-US" sz="2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e>
                        </m:d>
                        <m:r>
                          <a:rPr lang="en-US" sz="28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=(</m:t>
                    </m:r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l-GR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ϕ</m:t>
                        </m:r>
                        <m:d>
                          <m:dPr>
                            <m:ctrlPr>
                              <a:rPr lang="en-US" sz="2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e>
                        </m:d>
                      </m:sup>
                    </m:sSup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mod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2800" i="1" dirty="0"/>
                  <a:t>  </a:t>
                </a: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078406FE-8DB2-7B4D-BF84-15E4D0D375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802" y="3987110"/>
                <a:ext cx="8532440" cy="552267"/>
              </a:xfrm>
              <a:prstGeom prst="rect">
                <a:avLst/>
              </a:prstGeom>
              <a:blipFill>
                <a:blip r:embed="rId6"/>
                <a:stretch>
                  <a:fillRect l="-1486" t="-2273" b="-29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ectangle 21">
            <a:extLst>
              <a:ext uri="{FF2B5EF4-FFF2-40B4-BE49-F238E27FC236}">
                <a16:creationId xmlns:a16="http://schemas.microsoft.com/office/drawing/2014/main" id="{0CBF51FA-071F-3E41-83DE-4A165E5111F8}"/>
              </a:ext>
            </a:extLst>
          </p:cNvPr>
          <p:cNvSpPr/>
          <p:nvPr/>
        </p:nvSpPr>
        <p:spPr>
          <a:xfrm>
            <a:off x="2483768" y="4429138"/>
            <a:ext cx="187220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(for some integer k)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B364EBE-262D-7B41-AE91-2896AEACC360}"/>
              </a:ext>
            </a:extLst>
          </p:cNvPr>
          <p:cNvSpPr/>
          <p:nvPr/>
        </p:nvSpPr>
        <p:spPr>
          <a:xfrm>
            <a:off x="6516216" y="4065368"/>
            <a:ext cx="2232248" cy="7275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44F94A6-674E-3445-80A8-AF0BD467C43C}"/>
              </a:ext>
            </a:extLst>
          </p:cNvPr>
          <p:cNvSpPr/>
          <p:nvPr/>
        </p:nvSpPr>
        <p:spPr>
          <a:xfrm>
            <a:off x="4211960" y="4005064"/>
            <a:ext cx="4496145" cy="7275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C6E4501-ECA4-AD44-A051-211DEAB60D93}"/>
              </a:ext>
            </a:extLst>
          </p:cNvPr>
          <p:cNvSpPr/>
          <p:nvPr/>
        </p:nvSpPr>
        <p:spPr>
          <a:xfrm>
            <a:off x="2483769" y="3998246"/>
            <a:ext cx="5934200" cy="7275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50A4313-06EF-644A-ADE5-013CEF13845C}"/>
              </a:ext>
            </a:extLst>
          </p:cNvPr>
          <p:cNvSpPr/>
          <p:nvPr/>
        </p:nvSpPr>
        <p:spPr>
          <a:xfrm>
            <a:off x="467544" y="5013176"/>
            <a:ext cx="8532440" cy="5421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u="sng" dirty="0"/>
              <a:t>This gives us the RSA trapdoor permutation collection.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25BD59A7-3606-AB4E-BA05-53643AA56768}"/>
                  </a:ext>
                </a:extLst>
              </p:cNvPr>
              <p:cNvSpPr/>
              <p:nvPr/>
            </p:nvSpPr>
            <p:spPr>
              <a:xfrm>
                <a:off x="467544" y="6165304"/>
                <a:ext cx="8532440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800" dirty="0"/>
                  <a:t>Trapdoor for inversion: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m:rPr>
                        <m:sty m:val="p"/>
                      </m:rPr>
                      <a:rPr lang="en-US" sz="2800" b="0" i="0" smtClean="0">
                        <a:latin typeface="Cambria Math" panose="02040503050406030204" pitchFamily="18" charset="0"/>
                      </a:rPr>
                      <m:t>mod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l-GR" sz="2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ϕ</m:t>
                    </m:r>
                    <m:d>
                      <m:dPr>
                        <m:ctrlPr>
                          <a:rPr lang="en-US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</m:d>
                  </m:oMath>
                </a14:m>
                <a:r>
                  <a:rPr lang="en-US" sz="2800" dirty="0"/>
                  <a:t>.</a:t>
                </a:r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25BD59A7-3606-AB4E-BA05-53643AA567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44" y="6165304"/>
                <a:ext cx="8532440" cy="523220"/>
              </a:xfrm>
              <a:prstGeom prst="rect">
                <a:avLst/>
              </a:prstGeom>
              <a:blipFill>
                <a:blip r:embed="rId7"/>
                <a:stretch>
                  <a:fillRect l="-1486" t="-9302" b="-279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30332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1" grpId="0"/>
      <p:bldP spid="23" grpId="0" animBg="1"/>
      <p:bldP spid="24" grpId="0" animBg="1"/>
      <p:bldP spid="25" grpId="0" animBg="1"/>
      <p:bldP spid="26" grpId="0"/>
      <p:bldP spid="27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1">
            <a:extLst>
              <a:ext uri="{FF2B5EF4-FFF2-40B4-BE49-F238E27FC236}">
                <a16:creationId xmlns:a16="http://schemas.microsoft.com/office/drawing/2014/main" id="{D0BCA042-7756-9C4E-952E-DD3DD09C5B5A}"/>
              </a:ext>
            </a:extLst>
          </p:cNvPr>
          <p:cNvSpPr txBox="1">
            <a:spLocks/>
          </p:cNvSpPr>
          <p:nvPr/>
        </p:nvSpPr>
        <p:spPr>
          <a:xfrm>
            <a:off x="20543" y="476672"/>
            <a:ext cx="8712968" cy="792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rgbClr val="891637"/>
                </a:solidFill>
                <a:latin typeface="Calibri" panose="020F0502020204030204" pitchFamily="34" charset="0"/>
                <a:ea typeface="Cambria Math" pitchFamily="18" charset="0"/>
                <a:cs typeface="Arial Unicode MS" pitchFamily="34" charset="-128"/>
              </a:rPr>
              <a:t>The RSA Trapdoor Permutation</a:t>
            </a:r>
            <a:endParaRPr lang="en-US" sz="2400" i="1" dirty="0">
              <a:solidFill>
                <a:srgbClr val="891637"/>
              </a:solidFill>
              <a:latin typeface="Calibri" panose="020F0502020204030204" pitchFamily="34" charset="0"/>
              <a:ea typeface="Cambria Math" pitchFamily="18" charset="0"/>
              <a:cs typeface="Arial Unicode MS" pitchFamily="34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EBB9F70B-2A36-8643-9973-20CA6D6F2B9A}"/>
                  </a:ext>
                </a:extLst>
              </p:cNvPr>
              <p:cNvSpPr/>
              <p:nvPr/>
            </p:nvSpPr>
            <p:spPr>
              <a:xfrm>
                <a:off x="467544" y="1556792"/>
                <a:ext cx="8532440" cy="97302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800" u="sng" dirty="0"/>
                  <a:t>Today</a:t>
                </a:r>
                <a:r>
                  <a:rPr lang="en-US" sz="2800" dirty="0"/>
                  <a:t>: Let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en-US" sz="2800" dirty="0"/>
                  <a:t> be an integer with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panose="02040503050406030204" pitchFamily="18" charset="0"/>
                          </a:rPr>
                          <m:t>gcd</m:t>
                        </m:r>
                      </m:fName>
                      <m:e>
                        <m:d>
                          <m:d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l-GR" sz="2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ϕ</m:t>
                            </m:r>
                            <m:r>
                              <a:rPr lang="en-US" sz="28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e>
                    </m:func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=1.</m:t>
                    </m:r>
                  </m:oMath>
                </a14:m>
                <a:r>
                  <a:rPr lang="en-US" sz="2800" dirty="0"/>
                  <a:t> Then, the map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800" b="0" i="0" smtClean="0">
                        <a:latin typeface="Cambria Math" panose="02040503050406030204" pitchFamily="18" charset="0"/>
                      </a:rPr>
                      <m:t>mod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2800" dirty="0"/>
                  <a:t> is a trapdoor permutation.</a:t>
                </a: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EBB9F70B-2A36-8643-9973-20CA6D6F2B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44" y="1556792"/>
                <a:ext cx="8532440" cy="973023"/>
              </a:xfrm>
              <a:prstGeom prst="rect">
                <a:avLst/>
              </a:prstGeom>
              <a:blipFill>
                <a:blip r:embed="rId3"/>
                <a:stretch>
                  <a:fillRect l="-1486" t="-6494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Rectangle 26">
            <a:extLst>
              <a:ext uri="{FF2B5EF4-FFF2-40B4-BE49-F238E27FC236}">
                <a16:creationId xmlns:a16="http://schemas.microsoft.com/office/drawing/2014/main" id="{25BD59A7-3606-AB4E-BA05-53643AA56768}"/>
              </a:ext>
            </a:extLst>
          </p:cNvPr>
          <p:cNvSpPr/>
          <p:nvPr/>
        </p:nvSpPr>
        <p:spPr>
          <a:xfrm>
            <a:off x="417728" y="2924944"/>
            <a:ext cx="89067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Hardness of inversion without trapdoor = </a:t>
            </a:r>
            <a:r>
              <a:rPr lang="en-US" sz="2800" b="1" dirty="0"/>
              <a:t>RSA assumption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D70D779-B7C1-B34D-A61D-6633A5AC32AD}"/>
              </a:ext>
            </a:extLst>
          </p:cNvPr>
          <p:cNvSpPr/>
          <p:nvPr/>
        </p:nvSpPr>
        <p:spPr>
          <a:xfrm>
            <a:off x="432048" y="4705980"/>
            <a:ext cx="853244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We know that if factoring is easy, RSA is broken (and that’s the only </a:t>
            </a:r>
            <a:r>
              <a:rPr lang="en-US" sz="2800" i="1" dirty="0"/>
              <a:t>known</a:t>
            </a:r>
            <a:r>
              <a:rPr lang="en-US" sz="2800" dirty="0"/>
              <a:t> way to break RSA)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98B37D3-ACE4-2D42-B854-4EBD69AACF30}"/>
              </a:ext>
            </a:extLst>
          </p:cNvPr>
          <p:cNvSpPr/>
          <p:nvPr/>
        </p:nvSpPr>
        <p:spPr>
          <a:xfrm>
            <a:off x="432048" y="5930116"/>
            <a:ext cx="889248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00FF"/>
                </a:solidFill>
              </a:rPr>
              <a:t>Major Open Problem:  Are factoring and RSA equivalent?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781746AC-D308-664E-9E74-ED490C9512FA}"/>
                  </a:ext>
                </a:extLst>
              </p:cNvPr>
              <p:cNvSpPr/>
              <p:nvPr/>
            </p:nvSpPr>
            <p:spPr>
              <a:xfrm>
                <a:off x="566265" y="3625860"/>
                <a:ext cx="8254207" cy="523220"/>
              </a:xfrm>
              <a:prstGeom prst="rect">
                <a:avLst/>
              </a:prstGeom>
              <a:ln>
                <a:solidFill>
                  <a:schemeClr val="accent1">
                    <a:shade val="50000"/>
                  </a:schemeClr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US" sz="2800" dirty="0">
                    <a:solidFill>
                      <a:schemeClr val="tx1"/>
                    </a:solidFill>
                  </a:rPr>
                  <a:t>given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 (as above)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sup>
                    </m:sSup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mod N, hard to compute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781746AC-D308-664E-9E74-ED490C9512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265" y="3625860"/>
                <a:ext cx="8254207" cy="523220"/>
              </a:xfrm>
              <a:prstGeom prst="rect">
                <a:avLst/>
              </a:prstGeom>
              <a:blipFill>
                <a:blip r:embed="rId4"/>
                <a:stretch>
                  <a:fillRect l="-1534" t="-11628" b="-25581"/>
                </a:stretch>
              </a:blipFill>
              <a:ln>
                <a:solidFill>
                  <a:schemeClr val="accent1">
                    <a:shade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2518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1">
            <a:extLst>
              <a:ext uri="{FF2B5EF4-FFF2-40B4-BE49-F238E27FC236}">
                <a16:creationId xmlns:a16="http://schemas.microsoft.com/office/drawing/2014/main" id="{D0BCA042-7756-9C4E-952E-DD3DD09C5B5A}"/>
              </a:ext>
            </a:extLst>
          </p:cNvPr>
          <p:cNvSpPr txBox="1">
            <a:spLocks/>
          </p:cNvSpPr>
          <p:nvPr/>
        </p:nvSpPr>
        <p:spPr>
          <a:xfrm>
            <a:off x="20543" y="476672"/>
            <a:ext cx="8712968" cy="792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rgbClr val="891637"/>
                </a:solidFill>
                <a:latin typeface="Calibri" panose="020F0502020204030204" pitchFamily="34" charset="0"/>
                <a:ea typeface="Cambria Math" pitchFamily="18" charset="0"/>
                <a:cs typeface="Arial Unicode MS" pitchFamily="34" charset="-128"/>
              </a:rPr>
              <a:t>The RSA Trapdoor Permutation</a:t>
            </a:r>
            <a:endParaRPr lang="en-US" sz="2400" i="1" dirty="0">
              <a:solidFill>
                <a:srgbClr val="891637"/>
              </a:solidFill>
              <a:latin typeface="Calibri" panose="020F0502020204030204" pitchFamily="34" charset="0"/>
              <a:ea typeface="Cambria Math" pitchFamily="18" charset="0"/>
              <a:cs typeface="Arial Unicode MS" pitchFamily="34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EBB9F70B-2A36-8643-9973-20CA6D6F2B9A}"/>
                  </a:ext>
                </a:extLst>
              </p:cNvPr>
              <p:cNvSpPr/>
              <p:nvPr/>
            </p:nvSpPr>
            <p:spPr>
              <a:xfrm>
                <a:off x="467544" y="1556792"/>
                <a:ext cx="8532440" cy="97302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800" u="sng" dirty="0"/>
                  <a:t>Today</a:t>
                </a:r>
                <a:r>
                  <a:rPr lang="en-US" sz="2800" dirty="0"/>
                  <a:t>: Let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en-US" sz="2800" dirty="0"/>
                  <a:t> be an integer with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panose="02040503050406030204" pitchFamily="18" charset="0"/>
                          </a:rPr>
                          <m:t>gcd</m:t>
                        </m:r>
                      </m:fName>
                      <m:e>
                        <m:d>
                          <m:d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l-GR" sz="2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ϕ</m:t>
                            </m:r>
                            <m:r>
                              <a:rPr lang="en-US" sz="28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e>
                    </m:func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=1.</m:t>
                    </m:r>
                  </m:oMath>
                </a14:m>
                <a:r>
                  <a:rPr lang="en-US" sz="2800" dirty="0"/>
                  <a:t> Then, the map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800" b="0" i="0" smtClean="0">
                        <a:latin typeface="Cambria Math" panose="02040503050406030204" pitchFamily="18" charset="0"/>
                      </a:rPr>
                      <m:t>mod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2800" dirty="0"/>
                  <a:t> is a trapdoor permutation.</a:t>
                </a: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EBB9F70B-2A36-8643-9973-20CA6D6F2B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44" y="1556792"/>
                <a:ext cx="8532440" cy="973023"/>
              </a:xfrm>
              <a:prstGeom prst="rect">
                <a:avLst/>
              </a:prstGeom>
              <a:blipFill>
                <a:blip r:embed="rId3"/>
                <a:stretch>
                  <a:fillRect l="-1486" t="-6494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Rectangle 26">
            <a:extLst>
              <a:ext uri="{FF2B5EF4-FFF2-40B4-BE49-F238E27FC236}">
                <a16:creationId xmlns:a16="http://schemas.microsoft.com/office/drawing/2014/main" id="{25BD59A7-3606-AB4E-BA05-53643AA56768}"/>
              </a:ext>
            </a:extLst>
          </p:cNvPr>
          <p:cNvSpPr/>
          <p:nvPr/>
        </p:nvSpPr>
        <p:spPr>
          <a:xfrm>
            <a:off x="417728" y="2996952"/>
            <a:ext cx="87982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Hardcore bits (galore) for the RSA trapdoor one-way perm: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AD70D779-B7C1-B34D-A61D-6633A5AC32AD}"/>
                  </a:ext>
                </a:extLst>
              </p:cNvPr>
              <p:cNvSpPr/>
              <p:nvPr/>
            </p:nvSpPr>
            <p:spPr>
              <a:xfrm>
                <a:off x="683568" y="3724243"/>
                <a:ext cx="8532440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The Goldreich-Levin bit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latin typeface="Cambria Math" panose="02040503050406030204" pitchFamily="18" charset="0"/>
                      </a:rPr>
                      <m:t>GL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⟨"/>
                        <m:endChr m:val="⟩"/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</m:d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800" b="0" i="0" smtClean="0">
                        <a:latin typeface="Cambria Math" panose="02040503050406030204" pitchFamily="18" charset="0"/>
                      </a:rPr>
                      <m:t>mod</m:t>
                    </m:r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 2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AD70D779-B7C1-B34D-A61D-6633A5AC32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8" y="3724243"/>
                <a:ext cx="8532440" cy="523220"/>
              </a:xfrm>
              <a:prstGeom prst="rect">
                <a:avLst/>
              </a:prstGeom>
              <a:blipFill>
                <a:blip r:embed="rId4"/>
                <a:stretch>
                  <a:fillRect l="-1189" t="-9524" b="-309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F9BFCFB6-1E22-914C-8B89-9F2AB69F64D3}"/>
                  </a:ext>
                </a:extLst>
              </p:cNvPr>
              <p:cNvSpPr/>
              <p:nvPr/>
            </p:nvSpPr>
            <p:spPr>
              <a:xfrm>
                <a:off x="683568" y="4417948"/>
                <a:ext cx="8532440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The least significant bit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latin typeface="Cambria Math" panose="02040503050406030204" pitchFamily="18" charset="0"/>
                      </a:rPr>
                      <m:t>LSB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F9BFCFB6-1E22-914C-8B89-9F2AB69F64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8" y="4417948"/>
                <a:ext cx="8532440" cy="523220"/>
              </a:xfrm>
              <a:prstGeom prst="rect">
                <a:avLst/>
              </a:prstGeom>
              <a:blipFill>
                <a:blip r:embed="rId5"/>
                <a:stretch>
                  <a:fillRect l="-1189" t="-14634" b="-292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FCDD44C2-6D93-6446-B605-3BA8332F3BE1}"/>
                  </a:ext>
                </a:extLst>
              </p:cNvPr>
              <p:cNvSpPr/>
              <p:nvPr/>
            </p:nvSpPr>
            <p:spPr>
              <a:xfrm>
                <a:off x="683568" y="5085184"/>
                <a:ext cx="8532440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The “most significant bit”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𝐻𝐴𝐿𝐹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800" dirty="0"/>
                  <a:t> iff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/2</m:t>
                    </m:r>
                  </m:oMath>
                </a14:m>
                <a:r>
                  <a:rPr lang="en-US" sz="2800" dirty="0"/>
                  <a:t> </a:t>
                </a: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FCDD44C2-6D93-6446-B605-3BA8332F3B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8" y="5085184"/>
                <a:ext cx="8532440" cy="523220"/>
              </a:xfrm>
              <a:prstGeom prst="rect">
                <a:avLst/>
              </a:prstGeom>
              <a:blipFill>
                <a:blip r:embed="rId6"/>
                <a:stretch>
                  <a:fillRect l="-1189" t="-9302" b="-279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46C9D54B-3C55-7647-8AC5-6759C89361E4}"/>
                  </a:ext>
                </a:extLst>
              </p:cNvPr>
              <p:cNvSpPr/>
              <p:nvPr/>
            </p:nvSpPr>
            <p:spPr>
              <a:xfrm>
                <a:off x="683568" y="5786100"/>
                <a:ext cx="8532440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In fact, any single bit of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sz="2800" dirty="0"/>
                  <a:t> is hardcore. </a:t>
                </a: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46C9D54B-3C55-7647-8AC5-6759C89361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8" y="5786100"/>
                <a:ext cx="8532440" cy="523220"/>
              </a:xfrm>
              <a:prstGeom prst="rect">
                <a:avLst/>
              </a:prstGeom>
              <a:blipFill>
                <a:blip r:embed="rId7"/>
                <a:stretch>
                  <a:fillRect l="-1189" t="-14634" b="-292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70095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1">
            <a:extLst>
              <a:ext uri="{FF2B5EF4-FFF2-40B4-BE49-F238E27FC236}">
                <a16:creationId xmlns:a16="http://schemas.microsoft.com/office/drawing/2014/main" id="{D0BCA042-7756-9C4E-952E-DD3DD09C5B5A}"/>
              </a:ext>
            </a:extLst>
          </p:cNvPr>
          <p:cNvSpPr txBox="1">
            <a:spLocks/>
          </p:cNvSpPr>
          <p:nvPr/>
        </p:nvSpPr>
        <p:spPr>
          <a:xfrm>
            <a:off x="467544" y="404664"/>
            <a:ext cx="8115853" cy="792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rgbClr val="891637"/>
                </a:solidFill>
                <a:latin typeface="Calibri" panose="020F0502020204030204" pitchFamily="34" charset="0"/>
                <a:ea typeface="Cambria Math" pitchFamily="18" charset="0"/>
                <a:cs typeface="Arial Unicode MS" pitchFamily="34" charset="-128"/>
              </a:rPr>
              <a:t>RSA Encryption</a:t>
            </a:r>
            <a:endParaRPr lang="en-US" sz="2400" i="1" dirty="0">
              <a:solidFill>
                <a:srgbClr val="891637"/>
              </a:solidFill>
              <a:latin typeface="Calibri" panose="020F0502020204030204" pitchFamily="34" charset="0"/>
              <a:ea typeface="Cambria Math" pitchFamily="18" charset="0"/>
              <a:cs typeface="Arial Unicode MS" pitchFamily="34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35325ED-1B82-2046-BC5D-661C2C3DCBD2}"/>
                  </a:ext>
                </a:extLst>
              </p:cNvPr>
              <p:cNvSpPr/>
              <p:nvPr/>
            </p:nvSpPr>
            <p:spPr>
              <a:xfrm>
                <a:off x="611560" y="1196752"/>
                <a:ext cx="7971837" cy="181588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𝐺𝑒𝑛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en-US" sz="2800" dirty="0"/>
                  <a:t>Let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𝑝𝑞</m:t>
                    </m:r>
                  </m:oMath>
                </a14:m>
                <a:r>
                  <a:rPr lang="en-US" sz="2800" dirty="0"/>
                  <a:t> and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</m:oMath>
                </a14:m>
                <a:r>
                  <a:rPr lang="en-US" sz="2800" dirty="0"/>
                  <a:t> be such that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𝑒𝑑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=1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/>
                  <a:t>. </a:t>
                </a:r>
                <a:br>
                  <a:rPr lang="en-US" sz="2800" dirty="0"/>
                </a:br>
                <a:br>
                  <a:rPr lang="en-US" sz="2800" dirty="0"/>
                </a:br>
                <a:r>
                  <a:rPr lang="en-US" sz="2800" dirty="0"/>
                  <a:t>Let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𝑝𝑘</m:t>
                    </m:r>
                    <m:r>
                      <a:rPr lang="en-US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>
                    <a:solidFill>
                      <a:srgbClr val="0000FF"/>
                    </a:solidFill>
                  </a:rPr>
                  <a:t> </a:t>
                </a:r>
                <a:r>
                  <a:rPr lang="en-US" sz="2800" dirty="0"/>
                  <a:t>and let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𝑠𝑘</m:t>
                    </m:r>
                    <m:r>
                      <a:rPr lang="en-US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sz="2800" dirty="0">
                    <a:solidFill>
                      <a:srgbClr val="0000FF"/>
                    </a:solidFill>
                  </a:rPr>
                  <a:t>.</a:t>
                </a:r>
                <a:endParaRPr lang="en-US" sz="28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35325ED-1B82-2046-BC5D-661C2C3DCB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1196752"/>
                <a:ext cx="7971837" cy="1815882"/>
              </a:xfrm>
              <a:prstGeom prst="rect">
                <a:avLst/>
              </a:prstGeom>
              <a:blipFill>
                <a:blip r:embed="rId3"/>
                <a:stretch>
                  <a:fillRect l="-1433" t="-2778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D80A1A5-F8A1-8B4A-A14C-447FF8556630}"/>
                  </a:ext>
                </a:extLst>
              </p:cNvPr>
              <p:cNvSpPr/>
              <p:nvPr/>
            </p:nvSpPr>
            <p:spPr>
              <a:xfrm>
                <a:off x="600201" y="3278013"/>
                <a:ext cx="7971837" cy="9541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𝐸𝑛𝑐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𝑝𝑘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</m:oMath>
                </a14:m>
                <a:r>
                  <a:rPr lang="en-US" sz="2800" dirty="0"/>
                  <a:t> where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2800" dirty="0"/>
                  <a:t> is a bit: Generate random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Sup>
                      <m:sSubSup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b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800" dirty="0"/>
                  <a:t>and output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sup>
                    </m:sSup>
                    <m:r>
                      <a:rPr lang="en-US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800" b="0" i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mod</m:t>
                    </m:r>
                    <m:r>
                      <a:rPr lang="en-US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2800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LSB</m:t>
                    </m:r>
                    <m:d>
                      <m:dPr>
                        <m:ctrlPr>
                          <a:rPr lang="en-US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r>
                      <a:rPr lang="en-US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⨁</m:t>
                    </m:r>
                    <m:r>
                      <a:rPr lang="en-US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2800" dirty="0"/>
                  <a:t>.</a:t>
                </a: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D80A1A5-F8A1-8B4A-A14C-447FF85566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201" y="3278013"/>
                <a:ext cx="7971837" cy="954107"/>
              </a:xfrm>
              <a:prstGeom prst="rect">
                <a:avLst/>
              </a:prstGeom>
              <a:blipFill>
                <a:blip r:embed="rId4"/>
                <a:stretch>
                  <a:fillRect l="-1272" t="-6579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7C1C908B-85E3-9449-9A8C-114D463683A9}"/>
                  </a:ext>
                </a:extLst>
              </p:cNvPr>
              <p:cNvSpPr/>
              <p:nvPr/>
            </p:nvSpPr>
            <p:spPr>
              <a:xfrm>
                <a:off x="611560" y="4581128"/>
                <a:ext cx="7971837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𝐷𝑒𝑐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𝑠𝑘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</m:oMath>
                </a14:m>
                <a:r>
                  <a:rPr lang="en-US" sz="2800" dirty="0"/>
                  <a:t>: Recover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sz="2800" dirty="0"/>
                  <a:t> via RSA inversion.</a:t>
                </a: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7C1C908B-85E3-9449-9A8C-114D463683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4581128"/>
                <a:ext cx="7971837" cy="523220"/>
              </a:xfrm>
              <a:prstGeom prst="rect">
                <a:avLst/>
              </a:prstGeom>
              <a:blipFill>
                <a:blip r:embed="rId5"/>
                <a:stretch>
                  <a:fillRect l="-1433" t="-11905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7FFA5FA-3D29-EB41-BB7E-04D2FD639FB3}"/>
                  </a:ext>
                </a:extLst>
              </p:cNvPr>
              <p:cNvSpPr/>
              <p:nvPr/>
            </p:nvSpPr>
            <p:spPr>
              <a:xfrm>
                <a:off x="611560" y="5571237"/>
                <a:ext cx="7971837" cy="9541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800" u="sng" dirty="0">
                    <a:solidFill>
                      <a:schemeClr val="tx1"/>
                    </a:solidFill>
                  </a:rPr>
                  <a:t>IND-secure under the RSA assumption</a:t>
                </a:r>
                <a:r>
                  <a:rPr lang="en-US" sz="2800" dirty="0">
                    <a:solidFill>
                      <a:schemeClr val="tx1"/>
                    </a:solidFill>
                  </a:rPr>
                  <a:t>: given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 (as above)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sup>
                    </m:sSup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mod N, hard to compute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7FFA5FA-3D29-EB41-BB7E-04D2FD639F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5571237"/>
                <a:ext cx="7971837" cy="954107"/>
              </a:xfrm>
              <a:prstGeom prst="rect">
                <a:avLst/>
              </a:prstGeom>
              <a:blipFill>
                <a:blip r:embed="rId6"/>
                <a:stretch>
                  <a:fillRect l="-1752" t="-6579" r="-318" b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9782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1">
            <a:extLst>
              <a:ext uri="{FF2B5EF4-FFF2-40B4-BE49-F238E27FC236}">
                <a16:creationId xmlns:a16="http://schemas.microsoft.com/office/drawing/2014/main" id="{D0BCA042-7756-9C4E-952E-DD3DD09C5B5A}"/>
              </a:ext>
            </a:extLst>
          </p:cNvPr>
          <p:cNvSpPr txBox="1">
            <a:spLocks/>
          </p:cNvSpPr>
          <p:nvPr/>
        </p:nvSpPr>
        <p:spPr>
          <a:xfrm>
            <a:off x="20543" y="476672"/>
            <a:ext cx="8712968" cy="792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rgbClr val="891637"/>
                </a:solidFill>
                <a:latin typeface="Calibri" panose="020F0502020204030204" pitchFamily="34" charset="0"/>
                <a:ea typeface="Cambria Math" pitchFamily="18" charset="0"/>
                <a:cs typeface="Arial Unicode MS" pitchFamily="34" charset="-128"/>
              </a:rPr>
              <a:t>Secret-Key Encryption</a:t>
            </a:r>
            <a:endParaRPr lang="en-US" sz="2400" i="1" dirty="0">
              <a:solidFill>
                <a:srgbClr val="891637"/>
              </a:solidFill>
              <a:latin typeface="Calibri" panose="020F0502020204030204" pitchFamily="34" charset="0"/>
              <a:ea typeface="Cambria Math" pitchFamily="18" charset="0"/>
              <a:cs typeface="Arial Unicode MS" pitchFamily="34" charset="-128"/>
            </a:endParaRPr>
          </a:p>
        </p:txBody>
      </p:sp>
      <p:pic>
        <p:nvPicPr>
          <p:cNvPr id="14" name="Picture 13" descr="https://encrypted-tbn1.gstatic.com/images?q=tbn:ANd9GcRMqz810dqY5w4yvvGMx0LZ98j9pT_RRanjEhtqGQxcgqYwtJbx">
            <a:extLst>
              <a:ext uri="{FF2B5EF4-FFF2-40B4-BE49-F238E27FC236}">
                <a16:creationId xmlns:a16="http://schemas.microsoft.com/office/drawing/2014/main" id="{342D980F-6DAD-2E4E-8E62-59ADCF3E29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2205444"/>
            <a:ext cx="910010" cy="910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6356190-2F9E-FC40-A87F-96A501C041B1}"/>
              </a:ext>
            </a:extLst>
          </p:cNvPr>
          <p:cNvCxnSpPr/>
          <p:nvPr/>
        </p:nvCxnSpPr>
        <p:spPr>
          <a:xfrm>
            <a:off x="2411760" y="2683406"/>
            <a:ext cx="3960440" cy="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headEnd type="none"/>
            <a:tailEnd type="arrow"/>
          </a:ln>
          <a:effectLst/>
        </p:spPr>
      </p:cxnSp>
      <p:pic>
        <p:nvPicPr>
          <p:cNvPr id="19" name="Picture 4" descr="https://encrypted-tbn3.gstatic.com/images?q=tbn:ANd9GcSRoJblC7gZo6LVPNnJ-9PTS0ivFVMUVbOYWggxnyWgybZquE070Q">
            <a:extLst>
              <a:ext uri="{FF2B5EF4-FFF2-40B4-BE49-F238E27FC236}">
                <a16:creationId xmlns:a16="http://schemas.microsoft.com/office/drawing/2014/main" id="{AC804773-0BBA-734C-909C-69E562479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6112" y="2120662"/>
            <a:ext cx="656208" cy="106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B272AD7-9270-DB4A-BDFB-85360A476ACB}"/>
              </a:ext>
            </a:extLst>
          </p:cNvPr>
          <p:cNvSpPr/>
          <p:nvPr/>
        </p:nvSpPr>
        <p:spPr>
          <a:xfrm>
            <a:off x="1120230" y="3547502"/>
            <a:ext cx="648072" cy="64807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63">
            <a:extLst>
              <a:ext uri="{FF2B5EF4-FFF2-40B4-BE49-F238E27FC236}">
                <a16:creationId xmlns:a16="http://schemas.microsoft.com/office/drawing/2014/main" id="{56D9DA0C-BFB0-F44C-BBBB-E59997988C23}"/>
              </a:ext>
            </a:extLst>
          </p:cNvPr>
          <p:cNvSpPr txBox="1">
            <a:spLocks noChangeArrowheads="1"/>
          </p:cNvSpPr>
          <p:nvPr/>
        </p:nvSpPr>
        <p:spPr>
          <a:xfrm>
            <a:off x="1156234" y="3475494"/>
            <a:ext cx="576064" cy="792088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dirty="0" err="1">
                <a:latin typeface="American Typewriter" charset="0"/>
                <a:ea typeface="American Typewriter" charset="0"/>
                <a:cs typeface="American Typewriter" charset="0"/>
              </a:rPr>
              <a:t>sk</a:t>
            </a:r>
            <a:endParaRPr lang="en-US" sz="2400" dirty="0"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BAC477F-EA4C-6B4B-BBEE-FB971EB83904}"/>
              </a:ext>
            </a:extLst>
          </p:cNvPr>
          <p:cNvSpPr/>
          <p:nvPr/>
        </p:nvSpPr>
        <p:spPr>
          <a:xfrm>
            <a:off x="6840252" y="3547502"/>
            <a:ext cx="648072" cy="64807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63">
            <a:extLst>
              <a:ext uri="{FF2B5EF4-FFF2-40B4-BE49-F238E27FC236}">
                <a16:creationId xmlns:a16="http://schemas.microsoft.com/office/drawing/2014/main" id="{51FAEDBC-456E-1841-8B4F-664E1AF30759}"/>
              </a:ext>
            </a:extLst>
          </p:cNvPr>
          <p:cNvSpPr txBox="1">
            <a:spLocks noChangeArrowheads="1"/>
          </p:cNvSpPr>
          <p:nvPr/>
        </p:nvSpPr>
        <p:spPr>
          <a:xfrm>
            <a:off x="6876256" y="3475494"/>
            <a:ext cx="576064" cy="792088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dirty="0" err="1">
                <a:latin typeface="American Typewriter" charset="0"/>
                <a:ea typeface="American Typewriter" charset="0"/>
                <a:cs typeface="American Typewriter" charset="0"/>
              </a:rPr>
              <a:t>sk</a:t>
            </a:r>
            <a:endParaRPr lang="en-US" sz="2400" dirty="0"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63">
                <a:extLst>
                  <a:ext uri="{FF2B5EF4-FFF2-40B4-BE49-F238E27FC236}">
                    <a16:creationId xmlns:a16="http://schemas.microsoft.com/office/drawing/2014/main" id="{FAB30C91-E29D-A642-BAAD-24BB14836F15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3203848" y="1916832"/>
                <a:ext cx="2291763" cy="792088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US" sz="2400" dirty="0">
                    <a:latin typeface="American Typewriter" charset="0"/>
                    <a:ea typeface="American Typewriter" charset="0"/>
                    <a:cs typeface="American Typewriter" charset="0"/>
                  </a:rPr>
                  <a:t>c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merican Typewriter" charset="0"/>
                      </a:rPr>
                      <m:t>←</m:t>
                    </m:r>
                  </m:oMath>
                </a14:m>
                <a:r>
                  <a:rPr lang="en-US" sz="2400" dirty="0">
                    <a:latin typeface="American Typewriter" charset="0"/>
                    <a:ea typeface="American Typewriter" charset="0"/>
                    <a:cs typeface="American Typewriter" charset="0"/>
                  </a:rPr>
                  <a:t> </a:t>
                </a:r>
                <a:r>
                  <a:rPr lang="en-US" sz="2400" dirty="0" err="1">
                    <a:latin typeface="American Typewriter" charset="0"/>
                    <a:ea typeface="American Typewriter" charset="0"/>
                    <a:cs typeface="American Typewriter" charset="0"/>
                  </a:rPr>
                  <a:t>Enc</a:t>
                </a:r>
                <a:r>
                  <a:rPr lang="en-US" sz="2400" dirty="0">
                    <a:latin typeface="American Typewriter" charset="0"/>
                    <a:ea typeface="American Typewriter" charset="0"/>
                    <a:cs typeface="American Typewriter" charset="0"/>
                  </a:rPr>
                  <a:t>(</a:t>
                </a:r>
                <a:r>
                  <a:rPr lang="en-US" sz="2400" dirty="0" err="1">
                    <a:latin typeface="American Typewriter" charset="0"/>
                    <a:ea typeface="American Typewriter" charset="0"/>
                    <a:cs typeface="American Typewriter" charset="0"/>
                  </a:rPr>
                  <a:t>sk,m</a:t>
                </a:r>
                <a:r>
                  <a:rPr lang="en-US" sz="2400" dirty="0">
                    <a:latin typeface="American Typewriter" charset="0"/>
                    <a:ea typeface="American Typewriter" charset="0"/>
                    <a:cs typeface="American Typewriter" charset="0"/>
                  </a:rPr>
                  <a:t>)</a:t>
                </a:r>
              </a:p>
            </p:txBody>
          </p:sp>
        </mc:Choice>
        <mc:Fallback xmlns="">
          <p:sp>
            <p:nvSpPr>
              <p:cNvPr id="23" name="Rectangle 63">
                <a:extLst>
                  <a:ext uri="{FF2B5EF4-FFF2-40B4-BE49-F238E27FC236}">
                    <a16:creationId xmlns:a16="http://schemas.microsoft.com/office/drawing/2014/main" id="{FAB30C91-E29D-A642-BAAD-24BB14836F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3848" y="1916832"/>
                <a:ext cx="2291763" cy="792088"/>
              </a:xfrm>
              <a:prstGeom prst="rect">
                <a:avLst/>
              </a:prstGeom>
              <a:blipFill>
                <a:blip r:embed="rId5"/>
                <a:stretch>
                  <a:fillRect l="-4420" r="-33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Rectangle 63">
            <a:extLst>
              <a:ext uri="{FF2B5EF4-FFF2-40B4-BE49-F238E27FC236}">
                <a16:creationId xmlns:a16="http://schemas.microsoft.com/office/drawing/2014/main" id="{0CCA96FD-8B12-6040-9BE5-A8065C45EAF9}"/>
              </a:ext>
            </a:extLst>
          </p:cNvPr>
          <p:cNvSpPr txBox="1">
            <a:spLocks noChangeArrowheads="1"/>
          </p:cNvSpPr>
          <p:nvPr/>
        </p:nvSpPr>
        <p:spPr>
          <a:xfrm>
            <a:off x="1010725" y="4869160"/>
            <a:ext cx="8133275" cy="1605156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b="1" dirty="0">
                <a:solidFill>
                  <a:srgbClr val="0000FF"/>
                </a:solidFill>
                <a:latin typeface="+mn-lt"/>
                <a:ea typeface="American Typewriter" charset="0"/>
                <a:cs typeface="American Typewriter" charset="0"/>
              </a:rPr>
              <a:t>The Key Agreement Problem</a:t>
            </a:r>
            <a:r>
              <a:rPr lang="en-US" sz="2800" dirty="0">
                <a:latin typeface="+mn-lt"/>
                <a:ea typeface="American Typewriter" charset="0"/>
                <a:cs typeface="American Typewriter" charset="0"/>
              </a:rPr>
              <a:t>: Can Alice and Bob, who </a:t>
            </a:r>
            <a:r>
              <a:rPr lang="en-US" sz="2800" i="1" dirty="0">
                <a:latin typeface="+mn-lt"/>
                <a:ea typeface="American Typewriter" charset="0"/>
                <a:cs typeface="American Typewriter" charset="0"/>
              </a:rPr>
              <a:t>never previously met</a:t>
            </a:r>
            <a:r>
              <a:rPr lang="en-US" sz="2800" dirty="0">
                <a:latin typeface="+mn-lt"/>
                <a:ea typeface="American Typewriter" charset="0"/>
                <a:cs typeface="American Typewriter" charset="0"/>
              </a:rPr>
              <a:t>, exchange messages securely?</a:t>
            </a:r>
          </a:p>
        </p:txBody>
      </p:sp>
    </p:spTree>
    <p:extLst>
      <p:ext uri="{BB962C8B-B14F-4D97-AF65-F5344CB8AC3E}">
        <p14:creationId xmlns:p14="http://schemas.microsoft.com/office/powerpoint/2010/main" val="22370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1">
            <a:extLst>
              <a:ext uri="{FF2B5EF4-FFF2-40B4-BE49-F238E27FC236}">
                <a16:creationId xmlns:a16="http://schemas.microsoft.com/office/drawing/2014/main" id="{D0BCA042-7756-9C4E-952E-DD3DD09C5B5A}"/>
              </a:ext>
            </a:extLst>
          </p:cNvPr>
          <p:cNvSpPr txBox="1">
            <a:spLocks/>
          </p:cNvSpPr>
          <p:nvPr/>
        </p:nvSpPr>
        <p:spPr>
          <a:xfrm>
            <a:off x="20543" y="476672"/>
            <a:ext cx="8712968" cy="792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rgbClr val="891637"/>
                </a:solidFill>
                <a:latin typeface="Calibri" panose="020F0502020204030204" pitchFamily="34" charset="0"/>
                <a:ea typeface="Cambria Math" pitchFamily="18" charset="0"/>
                <a:cs typeface="Arial Unicode MS" pitchFamily="34" charset="-128"/>
              </a:rPr>
              <a:t>This Lecture and the Next</a:t>
            </a:r>
            <a:endParaRPr lang="en-US" sz="2400" i="1" dirty="0">
              <a:solidFill>
                <a:srgbClr val="891637"/>
              </a:solidFill>
              <a:latin typeface="Calibri" panose="020F0502020204030204" pitchFamily="34" charset="0"/>
              <a:ea typeface="Cambria Math" pitchFamily="18" charset="0"/>
              <a:cs typeface="Arial Unicode MS" pitchFamily="34" charset="-128"/>
            </a:endParaRPr>
          </a:p>
        </p:txBody>
      </p:sp>
      <p:sp>
        <p:nvSpPr>
          <p:cNvPr id="4" name="Rectangle 63">
            <a:extLst>
              <a:ext uri="{FF2B5EF4-FFF2-40B4-BE49-F238E27FC236}">
                <a16:creationId xmlns:a16="http://schemas.microsoft.com/office/drawing/2014/main" id="{94F15107-6132-4541-AC44-955B33F6CBD1}"/>
              </a:ext>
            </a:extLst>
          </p:cNvPr>
          <p:cNvSpPr txBox="1">
            <a:spLocks noChangeArrowheads="1"/>
          </p:cNvSpPr>
          <p:nvPr/>
        </p:nvSpPr>
        <p:spPr>
          <a:xfrm>
            <a:off x="827584" y="1649675"/>
            <a:ext cx="9217024" cy="843221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u="sng" dirty="0">
                <a:latin typeface="American Typewriter" charset="0"/>
                <a:ea typeface="American Typewriter" charset="0"/>
                <a:cs typeface="American Typewriter" charset="0"/>
              </a:rPr>
              <a:t>Key Exchange and Public-key Encryption</a:t>
            </a:r>
            <a:r>
              <a:rPr lang="en-US" sz="2400" dirty="0">
                <a:latin typeface="American Typewriter" charset="0"/>
                <a:ea typeface="American Typewriter" charset="0"/>
                <a:cs typeface="American Typewriter" charset="0"/>
              </a:rPr>
              <a:t>: </a:t>
            </a:r>
            <a:br>
              <a:rPr lang="en-US" sz="2400" dirty="0">
                <a:latin typeface="American Typewriter" charset="0"/>
                <a:ea typeface="American Typewriter" charset="0"/>
                <a:cs typeface="American Typewriter" charset="0"/>
              </a:rPr>
            </a:br>
            <a:r>
              <a:rPr lang="en-US" sz="2400" dirty="0">
                <a:latin typeface="American Typewriter" charset="0"/>
                <a:ea typeface="American Typewriter" charset="0"/>
                <a:cs typeface="American Typewriter" charset="0"/>
              </a:rPr>
              <a:t>	Definition and Properties </a:t>
            </a:r>
            <a:endParaRPr lang="en-US" altLang="en-US" sz="2400" dirty="0"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sp>
        <p:nvSpPr>
          <p:cNvPr id="5" name="Rectangle 63">
            <a:extLst>
              <a:ext uri="{FF2B5EF4-FFF2-40B4-BE49-F238E27FC236}">
                <a16:creationId xmlns:a16="http://schemas.microsoft.com/office/drawing/2014/main" id="{62594F4B-38AB-8944-85A4-BBD06EA5B5F2}"/>
              </a:ext>
            </a:extLst>
          </p:cNvPr>
          <p:cNvSpPr txBox="1">
            <a:spLocks noChangeArrowheads="1"/>
          </p:cNvSpPr>
          <p:nvPr/>
        </p:nvSpPr>
        <p:spPr>
          <a:xfrm>
            <a:off x="830197" y="2492896"/>
            <a:ext cx="9217024" cy="843221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u="sng" dirty="0">
                <a:latin typeface="American Typewriter" charset="0"/>
                <a:ea typeface="American Typewriter" charset="0"/>
                <a:cs typeface="American Typewriter" charset="0"/>
              </a:rPr>
              <a:t>Constructions</a:t>
            </a:r>
            <a:endParaRPr lang="en-US" altLang="en-US" sz="2400" u="sng" dirty="0"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sp>
        <p:nvSpPr>
          <p:cNvPr id="7" name="Rectangle 63">
            <a:extLst>
              <a:ext uri="{FF2B5EF4-FFF2-40B4-BE49-F238E27FC236}">
                <a16:creationId xmlns:a16="http://schemas.microsoft.com/office/drawing/2014/main" id="{FD8FE375-6E8E-8649-89F2-2D4508DF6686}"/>
              </a:ext>
            </a:extLst>
          </p:cNvPr>
          <p:cNvSpPr txBox="1">
            <a:spLocks noChangeArrowheads="1"/>
          </p:cNvSpPr>
          <p:nvPr/>
        </p:nvSpPr>
        <p:spPr>
          <a:xfrm>
            <a:off x="1190237" y="3212976"/>
            <a:ext cx="7543274" cy="792088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dirty="0">
                <a:solidFill>
                  <a:srgbClr val="FF0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1: </a:t>
            </a:r>
            <a:r>
              <a:rPr lang="en-US" sz="2400" dirty="0">
                <a:latin typeface="American Typewriter" charset="0"/>
                <a:ea typeface="American Typewriter" charset="0"/>
                <a:cs typeface="American Typewriter" charset="0"/>
              </a:rPr>
              <a:t>Trapdoor Permutations (RSA)</a:t>
            </a:r>
          </a:p>
        </p:txBody>
      </p:sp>
      <p:sp>
        <p:nvSpPr>
          <p:cNvPr id="8" name="Rectangle 63">
            <a:extLst>
              <a:ext uri="{FF2B5EF4-FFF2-40B4-BE49-F238E27FC236}">
                <a16:creationId xmlns:a16="http://schemas.microsoft.com/office/drawing/2014/main" id="{B833FB79-D0A9-F247-BC37-59FF7E641156}"/>
              </a:ext>
            </a:extLst>
          </p:cNvPr>
          <p:cNvSpPr txBox="1">
            <a:spLocks noChangeArrowheads="1"/>
          </p:cNvSpPr>
          <p:nvPr/>
        </p:nvSpPr>
        <p:spPr>
          <a:xfrm>
            <a:off x="1190237" y="4077072"/>
            <a:ext cx="6840760" cy="792088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2:</a:t>
            </a:r>
            <a:r>
              <a:rPr lang="en-US" sz="2400" dirty="0">
                <a:latin typeface="American Typewriter" charset="0"/>
                <a:ea typeface="American Typewriter" charset="0"/>
                <a:cs typeface="American Typewriter" charset="0"/>
              </a:rPr>
              <a:t> Quadratic </a:t>
            </a:r>
            <a:r>
              <a:rPr lang="en-US" sz="2400" dirty="0" err="1">
                <a:latin typeface="American Typewriter" charset="0"/>
                <a:ea typeface="American Typewriter" charset="0"/>
                <a:cs typeface="American Typewriter" charset="0"/>
              </a:rPr>
              <a:t>Residuosity</a:t>
            </a:r>
            <a:r>
              <a:rPr lang="en-US" sz="2400" dirty="0">
                <a:latin typeface="American Typewriter" charset="0"/>
                <a:ea typeface="American Typewriter" charset="0"/>
                <a:cs typeface="American Typewriter" charset="0"/>
              </a:rPr>
              <a:t>/Goldwasser-Micali</a:t>
            </a:r>
          </a:p>
        </p:txBody>
      </p:sp>
      <p:sp>
        <p:nvSpPr>
          <p:cNvPr id="9" name="Rectangle 63">
            <a:extLst>
              <a:ext uri="{FF2B5EF4-FFF2-40B4-BE49-F238E27FC236}">
                <a16:creationId xmlns:a16="http://schemas.microsoft.com/office/drawing/2014/main" id="{F6581779-EFFA-F041-9A1B-6721D01E0EEF}"/>
              </a:ext>
            </a:extLst>
          </p:cNvPr>
          <p:cNvSpPr txBox="1">
            <a:spLocks noChangeArrowheads="1"/>
          </p:cNvSpPr>
          <p:nvPr/>
        </p:nvSpPr>
        <p:spPr>
          <a:xfrm>
            <a:off x="1168354" y="5085184"/>
            <a:ext cx="6840760" cy="504056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dirty="0">
                <a:solidFill>
                  <a:srgbClr val="0000FF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3:</a:t>
            </a:r>
            <a:r>
              <a:rPr lang="en-US" sz="2400" dirty="0">
                <a:latin typeface="American Typewriter" charset="0"/>
                <a:ea typeface="American Typewriter" charset="0"/>
                <a:cs typeface="American Typewriter" charset="0"/>
              </a:rPr>
              <a:t> Diffie-Hellman/El Gamal</a:t>
            </a:r>
          </a:p>
        </p:txBody>
      </p:sp>
      <p:sp>
        <p:nvSpPr>
          <p:cNvPr id="10" name="Rectangle 63">
            <a:extLst>
              <a:ext uri="{FF2B5EF4-FFF2-40B4-BE49-F238E27FC236}">
                <a16:creationId xmlns:a16="http://schemas.microsoft.com/office/drawing/2014/main" id="{9BD1957E-573C-D942-907B-B882473FAC0F}"/>
              </a:ext>
            </a:extLst>
          </p:cNvPr>
          <p:cNvSpPr txBox="1">
            <a:spLocks noChangeArrowheads="1"/>
          </p:cNvSpPr>
          <p:nvPr/>
        </p:nvSpPr>
        <p:spPr>
          <a:xfrm>
            <a:off x="1187624" y="5949280"/>
            <a:ext cx="6840760" cy="504056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dirty="0">
                <a:solidFill>
                  <a:srgbClr val="7030A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4: </a:t>
            </a:r>
            <a:r>
              <a:rPr lang="en-US" sz="2400" dirty="0">
                <a:latin typeface="American Typewriter" charset="0"/>
                <a:ea typeface="American Typewriter" charset="0"/>
                <a:cs typeface="American Typewriter" charset="0"/>
              </a:rPr>
              <a:t>Learning with Errors/Regev</a:t>
            </a:r>
          </a:p>
        </p:txBody>
      </p:sp>
    </p:spTree>
    <p:extLst>
      <p:ext uri="{BB962C8B-B14F-4D97-AF65-F5344CB8AC3E}">
        <p14:creationId xmlns:p14="http://schemas.microsoft.com/office/powerpoint/2010/main" val="2446597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1">
            <a:extLst>
              <a:ext uri="{FF2B5EF4-FFF2-40B4-BE49-F238E27FC236}">
                <a16:creationId xmlns:a16="http://schemas.microsoft.com/office/drawing/2014/main" id="{D0BCA042-7756-9C4E-952E-DD3DD09C5B5A}"/>
              </a:ext>
            </a:extLst>
          </p:cNvPr>
          <p:cNvSpPr txBox="1">
            <a:spLocks/>
          </p:cNvSpPr>
          <p:nvPr/>
        </p:nvSpPr>
        <p:spPr>
          <a:xfrm>
            <a:off x="5637167" y="270284"/>
            <a:ext cx="3183305" cy="792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rgbClr val="891637"/>
                </a:solidFill>
                <a:latin typeface="Calibri" panose="020F0502020204030204" pitchFamily="34" charset="0"/>
                <a:ea typeface="Cambria Math" pitchFamily="18" charset="0"/>
                <a:cs typeface="Arial Unicode MS" pitchFamily="34" charset="-128"/>
              </a:rPr>
              <a:t>Merkle (1974)</a:t>
            </a:r>
            <a:endParaRPr lang="en-US" sz="2400" i="1" dirty="0">
              <a:solidFill>
                <a:srgbClr val="891637"/>
              </a:solidFill>
              <a:latin typeface="Calibri" panose="020F0502020204030204" pitchFamily="34" charset="0"/>
              <a:ea typeface="Cambria Math" pitchFamily="18" charset="0"/>
              <a:cs typeface="Arial Unicode MS" pitchFamily="34" charset="-128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59A415-18D9-3C45-9505-F9193B4A89C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951"/>
          <a:stretch/>
        </p:blipFill>
        <p:spPr>
          <a:xfrm>
            <a:off x="0" y="0"/>
            <a:ext cx="5563696" cy="518457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7489127-6AFE-854E-A5DE-DD4B87A8956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00" b="65770"/>
          <a:stretch/>
        </p:blipFill>
        <p:spPr>
          <a:xfrm>
            <a:off x="109016" y="5358066"/>
            <a:ext cx="5271537" cy="151312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D377A3F-FCAF-3F48-BCF7-30DDFFEDF08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306" t="13250" b="35300"/>
          <a:stretch/>
        </p:blipFill>
        <p:spPr>
          <a:xfrm>
            <a:off x="5431553" y="1313384"/>
            <a:ext cx="3712447" cy="4650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848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1">
            <a:extLst>
              <a:ext uri="{FF2B5EF4-FFF2-40B4-BE49-F238E27FC236}">
                <a16:creationId xmlns:a16="http://schemas.microsoft.com/office/drawing/2014/main" id="{D0BCA042-7756-9C4E-952E-DD3DD09C5B5A}"/>
              </a:ext>
            </a:extLst>
          </p:cNvPr>
          <p:cNvSpPr txBox="1">
            <a:spLocks/>
          </p:cNvSpPr>
          <p:nvPr/>
        </p:nvSpPr>
        <p:spPr>
          <a:xfrm>
            <a:off x="20543" y="476672"/>
            <a:ext cx="8712968" cy="792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rgbClr val="891637"/>
                </a:solidFill>
                <a:latin typeface="Calibri" panose="020F0502020204030204" pitchFamily="34" charset="0"/>
                <a:ea typeface="Cambria Math" pitchFamily="18" charset="0"/>
                <a:cs typeface="Arial Unicode MS" pitchFamily="34" charset="-128"/>
              </a:rPr>
              <a:t>Merkle’s Idea</a:t>
            </a:r>
            <a:endParaRPr lang="en-US" sz="2400" i="1" dirty="0">
              <a:solidFill>
                <a:srgbClr val="891637"/>
              </a:solidFill>
              <a:latin typeface="Calibri" panose="020F0502020204030204" pitchFamily="34" charset="0"/>
              <a:ea typeface="Cambria Math" pitchFamily="18" charset="0"/>
              <a:cs typeface="Arial Unicode MS" pitchFamily="34" charset="-128"/>
            </a:endParaRPr>
          </a:p>
        </p:txBody>
      </p:sp>
      <p:pic>
        <p:nvPicPr>
          <p:cNvPr id="4" name="Picture 3" descr="https://encrypted-tbn1.gstatic.com/images?q=tbn:ANd9GcRMqz810dqY5w4yvvGMx0LZ98j9pT_RRanjEhtqGQxcgqYwtJbx">
            <a:extLst>
              <a:ext uri="{FF2B5EF4-FFF2-40B4-BE49-F238E27FC236}">
                <a16:creationId xmlns:a16="http://schemas.microsoft.com/office/drawing/2014/main" id="{53DDE9FF-9404-DA42-B832-88A89D77C2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68" y="1863935"/>
            <a:ext cx="1647972" cy="1647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4573647-B1BC-5340-A540-2702B05758BC}"/>
              </a:ext>
            </a:extLst>
          </p:cNvPr>
          <p:cNvCxnSpPr/>
          <p:nvPr/>
        </p:nvCxnSpPr>
        <p:spPr>
          <a:xfrm>
            <a:off x="2396807" y="2230958"/>
            <a:ext cx="3960440" cy="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headEnd type="none"/>
            <a:tailEnd type="arrow"/>
          </a:ln>
          <a:effectLst/>
        </p:spPr>
      </p:cxnSp>
      <p:pic>
        <p:nvPicPr>
          <p:cNvPr id="6" name="Picture 4" descr="https://encrypted-tbn3.gstatic.com/images?q=tbn:ANd9GcSRoJblC7gZo6LVPNnJ-9PTS0ivFVMUVbOYWggxnyWgybZquE070Q">
            <a:extLst>
              <a:ext uri="{FF2B5EF4-FFF2-40B4-BE49-F238E27FC236}">
                <a16:creationId xmlns:a16="http://schemas.microsoft.com/office/drawing/2014/main" id="{D11F9B7C-BC4E-9B4A-85CC-6E35170E4C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6258" y="1871756"/>
            <a:ext cx="1016248" cy="1652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3">
                <a:extLst>
                  <a:ext uri="{FF2B5EF4-FFF2-40B4-BE49-F238E27FC236}">
                    <a16:creationId xmlns:a16="http://schemas.microsoft.com/office/drawing/2014/main" id="{653AC8D5-3AF0-9F48-A808-ACE0B7B28712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1115616" y="6217522"/>
                <a:ext cx="7473879" cy="523846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US" sz="2800" dirty="0">
                    <a:latin typeface="+mn-lt"/>
                    <a:ea typeface="American Typewriter" charset="0"/>
                    <a:cs typeface="American Typewriter" charset="0"/>
                  </a:rPr>
                  <a:t>Assume that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American Typewriter" charset="0"/>
                        <a:cs typeface="American Typewriter" charset="0"/>
                      </a:rPr>
                      <m:t>𝐻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American Typewriter" charset="0"/>
                        <a:cs typeface="American Typewriter" charset="0"/>
                      </a:rPr>
                      <m:t>:</m:t>
                    </m:r>
                    <m:d>
                      <m:dPr>
                        <m:begChr m:val="["/>
                        <m:endChr m:val="]"/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→[</m:t>
                    </m:r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800" dirty="0">
                    <a:latin typeface="+mn-lt"/>
                    <a:ea typeface="American Typewriter" charset="0"/>
                    <a:cs typeface="American Typewriter" charset="0"/>
                  </a:rPr>
                  <a:t> is an injective OWF.</a:t>
                </a:r>
              </a:p>
            </p:txBody>
          </p:sp>
        </mc:Choice>
        <mc:Fallback xmlns="">
          <p:sp>
            <p:nvSpPr>
              <p:cNvPr id="7" name="Rectangle 63">
                <a:extLst>
                  <a:ext uri="{FF2B5EF4-FFF2-40B4-BE49-F238E27FC236}">
                    <a16:creationId xmlns:a16="http://schemas.microsoft.com/office/drawing/2014/main" id="{653AC8D5-3AF0-9F48-A808-ACE0B7B287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616" y="6217522"/>
                <a:ext cx="7473879" cy="523846"/>
              </a:xfrm>
              <a:prstGeom prst="rect">
                <a:avLst/>
              </a:prstGeom>
              <a:blipFill>
                <a:blip r:embed="rId5"/>
                <a:stretch>
                  <a:fillRect l="-1698" t="-11905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63">
                <a:extLst>
                  <a:ext uri="{FF2B5EF4-FFF2-40B4-BE49-F238E27FC236}">
                    <a16:creationId xmlns:a16="http://schemas.microsoft.com/office/drawing/2014/main" id="{DE87C6D4-C3E1-A94F-B294-ED0DCFB901BA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179512" y="3779424"/>
                <a:ext cx="3240360" cy="991318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US" sz="2800" dirty="0">
                    <a:latin typeface="+mn-lt"/>
                    <a:ea typeface="American Typewriter" charset="0"/>
                    <a:cs typeface="American Typewriter" charset="0"/>
                  </a:rPr>
                  <a:t>Pick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800" dirty="0">
                    <a:latin typeface="+mn-lt"/>
                    <a:ea typeface="American Typewriter" charset="0"/>
                    <a:cs typeface="American Typewriter" charset="0"/>
                  </a:rPr>
                  <a:t> random numbers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800" dirty="0">
                    <a:latin typeface="+mn-lt"/>
                    <a:ea typeface="American Typewriter" charset="0"/>
                    <a:cs typeface="American Typewriter" charset="0"/>
                  </a:rPr>
                  <a:t> </a:t>
                </a:r>
              </a:p>
            </p:txBody>
          </p:sp>
        </mc:Choice>
        <mc:Fallback xmlns="">
          <p:sp>
            <p:nvSpPr>
              <p:cNvPr id="8" name="Rectangle 63">
                <a:extLst>
                  <a:ext uri="{FF2B5EF4-FFF2-40B4-BE49-F238E27FC236}">
                    <a16:creationId xmlns:a16="http://schemas.microsoft.com/office/drawing/2014/main" id="{DE87C6D4-C3E1-A94F-B294-ED0DCFB901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512" y="3779424"/>
                <a:ext cx="3240360" cy="991318"/>
              </a:xfrm>
              <a:prstGeom prst="rect">
                <a:avLst/>
              </a:prstGeom>
              <a:blipFill>
                <a:blip r:embed="rId6"/>
                <a:stretch>
                  <a:fillRect l="-3516" t="-3797" b="-139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63">
                <a:extLst>
                  <a:ext uri="{FF2B5EF4-FFF2-40B4-BE49-F238E27FC236}">
                    <a16:creationId xmlns:a16="http://schemas.microsoft.com/office/drawing/2014/main" id="{C6C5F283-E857-004C-A9AD-4E20977F10DD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6300192" y="3789040"/>
                <a:ext cx="3240360" cy="991318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US" sz="2800" dirty="0">
                    <a:latin typeface="+mn-lt"/>
                    <a:ea typeface="American Typewriter" charset="0"/>
                    <a:cs typeface="American Typewriter" charset="0"/>
                  </a:rPr>
                  <a:t>Pick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800" dirty="0">
                    <a:latin typeface="+mn-lt"/>
                    <a:ea typeface="American Typewriter" charset="0"/>
                    <a:cs typeface="American Typewriter" charset="0"/>
                  </a:rPr>
                  <a:t> random numbers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800" dirty="0">
                    <a:latin typeface="+mn-lt"/>
                    <a:ea typeface="American Typewriter" charset="0"/>
                    <a:cs typeface="American Typewriter" charset="0"/>
                  </a:rPr>
                  <a:t> </a:t>
                </a:r>
              </a:p>
            </p:txBody>
          </p:sp>
        </mc:Choice>
        <mc:Fallback xmlns="">
          <p:sp>
            <p:nvSpPr>
              <p:cNvPr id="9" name="Rectangle 63">
                <a:extLst>
                  <a:ext uri="{FF2B5EF4-FFF2-40B4-BE49-F238E27FC236}">
                    <a16:creationId xmlns:a16="http://schemas.microsoft.com/office/drawing/2014/main" id="{C6C5F283-E857-004C-A9AD-4E20977F10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0192" y="3789040"/>
                <a:ext cx="3240360" cy="991318"/>
              </a:xfrm>
              <a:prstGeom prst="rect">
                <a:avLst/>
              </a:prstGeom>
              <a:blipFill>
                <a:blip r:embed="rId7"/>
                <a:stretch>
                  <a:fillRect l="-3516" t="-2532" b="-139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0ABE6B9C-53D2-D649-A46B-31963A24E092}"/>
                  </a:ext>
                </a:extLst>
              </p:cNvPr>
              <p:cNvSpPr/>
              <p:nvPr/>
            </p:nvSpPr>
            <p:spPr>
              <a:xfrm>
                <a:off x="2555776" y="1628800"/>
                <a:ext cx="406168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sz="28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sz="28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2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28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…,</m:t>
                    </m:r>
                    <m:r>
                      <a:rPr lang="en-US" sz="28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sz="28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sz="28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2800" dirty="0">
                    <a:solidFill>
                      <a:prstClr val="black"/>
                    </a:solidFill>
                    <a:ea typeface="American Typewriter" charset="0"/>
                    <a:cs typeface="American Typewriter" charset="0"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0ABE6B9C-53D2-D649-A46B-31963A24E0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5776" y="1628800"/>
                <a:ext cx="4061689" cy="523220"/>
              </a:xfrm>
              <a:prstGeom prst="rect">
                <a:avLst/>
              </a:prstGeom>
              <a:blipFill>
                <a:blip r:embed="rId8"/>
                <a:stretch>
                  <a:fillRect l="-1558" b="-190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581443C-1DF0-744C-AE27-39EDFDED2D78}"/>
              </a:ext>
            </a:extLst>
          </p:cNvPr>
          <p:cNvCxnSpPr/>
          <p:nvPr/>
        </p:nvCxnSpPr>
        <p:spPr>
          <a:xfrm>
            <a:off x="2411760" y="3501008"/>
            <a:ext cx="3960440" cy="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headEnd type="triangle"/>
            <a:tailEnd type="non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5C7C2EF8-E9D3-5546-9758-0D1A54672F54}"/>
                  </a:ext>
                </a:extLst>
              </p:cNvPr>
              <p:cNvSpPr/>
              <p:nvPr/>
            </p:nvSpPr>
            <p:spPr>
              <a:xfrm>
                <a:off x="2411760" y="2898850"/>
                <a:ext cx="404777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sz="28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sz="28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2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28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…,</m:t>
                    </m:r>
                    <m:r>
                      <a:rPr lang="en-US" sz="28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sz="28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sz="28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2800" dirty="0">
                    <a:solidFill>
                      <a:prstClr val="black"/>
                    </a:solidFill>
                    <a:ea typeface="American Typewriter" charset="0"/>
                    <a:cs typeface="American Typewriter" charset="0"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5C7C2EF8-E9D3-5546-9758-0D1A54672F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1760" y="2898850"/>
                <a:ext cx="4047775" cy="523220"/>
              </a:xfrm>
              <a:prstGeom prst="rect">
                <a:avLst/>
              </a:prstGeom>
              <a:blipFill>
                <a:blip r:embed="rId9"/>
                <a:stretch>
                  <a:fillRect l="-1875" b="-170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92699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2" grpId="0"/>
      <p:bldP spid="1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1">
            <a:extLst>
              <a:ext uri="{FF2B5EF4-FFF2-40B4-BE49-F238E27FC236}">
                <a16:creationId xmlns:a16="http://schemas.microsoft.com/office/drawing/2014/main" id="{D0BCA042-7756-9C4E-952E-DD3DD09C5B5A}"/>
              </a:ext>
            </a:extLst>
          </p:cNvPr>
          <p:cNvSpPr txBox="1">
            <a:spLocks/>
          </p:cNvSpPr>
          <p:nvPr/>
        </p:nvSpPr>
        <p:spPr>
          <a:xfrm>
            <a:off x="20543" y="476672"/>
            <a:ext cx="8712968" cy="792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rgbClr val="891637"/>
                </a:solidFill>
                <a:latin typeface="Calibri" panose="020F0502020204030204" pitchFamily="34" charset="0"/>
                <a:ea typeface="Cambria Math" pitchFamily="18" charset="0"/>
                <a:cs typeface="Arial Unicode MS" pitchFamily="34" charset="-128"/>
              </a:rPr>
              <a:t>Merkle’s Idea</a:t>
            </a:r>
            <a:endParaRPr lang="en-US" sz="2400" i="1" dirty="0">
              <a:solidFill>
                <a:srgbClr val="891637"/>
              </a:solidFill>
              <a:latin typeface="Calibri" panose="020F0502020204030204" pitchFamily="34" charset="0"/>
              <a:ea typeface="Cambria Math" pitchFamily="18" charset="0"/>
              <a:cs typeface="Arial Unicode MS" pitchFamily="34" charset="-128"/>
            </a:endParaRPr>
          </a:p>
        </p:txBody>
      </p:sp>
      <p:pic>
        <p:nvPicPr>
          <p:cNvPr id="4" name="Picture 3" descr="https://encrypted-tbn1.gstatic.com/images?q=tbn:ANd9GcRMqz810dqY5w4yvvGMx0LZ98j9pT_RRanjEhtqGQxcgqYwtJbx">
            <a:extLst>
              <a:ext uri="{FF2B5EF4-FFF2-40B4-BE49-F238E27FC236}">
                <a16:creationId xmlns:a16="http://schemas.microsoft.com/office/drawing/2014/main" id="{53DDE9FF-9404-DA42-B832-88A89D77C2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68" y="1863935"/>
            <a:ext cx="1647972" cy="1647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4573647-B1BC-5340-A540-2702B05758BC}"/>
              </a:ext>
            </a:extLst>
          </p:cNvPr>
          <p:cNvCxnSpPr/>
          <p:nvPr/>
        </p:nvCxnSpPr>
        <p:spPr>
          <a:xfrm>
            <a:off x="2396807" y="2230958"/>
            <a:ext cx="3960440" cy="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headEnd type="none"/>
            <a:tailEnd type="arrow"/>
          </a:ln>
          <a:effectLst/>
        </p:spPr>
      </p:cxnSp>
      <p:pic>
        <p:nvPicPr>
          <p:cNvPr id="6" name="Picture 4" descr="https://encrypted-tbn3.gstatic.com/images?q=tbn:ANd9GcSRoJblC7gZo6LVPNnJ-9PTS0ivFVMUVbOYWggxnyWgybZquE070Q">
            <a:extLst>
              <a:ext uri="{FF2B5EF4-FFF2-40B4-BE49-F238E27FC236}">
                <a16:creationId xmlns:a16="http://schemas.microsoft.com/office/drawing/2014/main" id="{D11F9B7C-BC4E-9B4A-85CC-6E35170E4C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6258" y="1871756"/>
            <a:ext cx="1016248" cy="1652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3">
                <a:extLst>
                  <a:ext uri="{FF2B5EF4-FFF2-40B4-BE49-F238E27FC236}">
                    <a16:creationId xmlns:a16="http://schemas.microsoft.com/office/drawing/2014/main" id="{653AC8D5-3AF0-9F48-A808-ACE0B7B28712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6372200" y="116632"/>
                <a:ext cx="2844824" cy="523846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US" sz="1800" dirty="0">
                    <a:latin typeface="+mn-lt"/>
                    <a:ea typeface="American Typewriter" charset="0"/>
                    <a:cs typeface="American Typewriter" charset="0"/>
                  </a:rPr>
                  <a:t>Assume that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  <a:ea typeface="American Typewriter" charset="0"/>
                        <a:cs typeface="American Typewriter" charset="0"/>
                      </a:rPr>
                      <m:t>𝐻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American Typewriter" charset="0"/>
                        <a:cs typeface="American Typewriter" charset="0"/>
                      </a:rPr>
                      <m:t>: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→[</m:t>
                    </m:r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1800" dirty="0">
                    <a:latin typeface="+mn-lt"/>
                    <a:ea typeface="American Typewriter" charset="0"/>
                    <a:cs typeface="American Typewriter" charset="0"/>
                  </a:rPr>
                  <a:t> is an injective OWF.</a:t>
                </a:r>
              </a:p>
            </p:txBody>
          </p:sp>
        </mc:Choice>
        <mc:Fallback xmlns="">
          <p:sp>
            <p:nvSpPr>
              <p:cNvPr id="7" name="Rectangle 63">
                <a:extLst>
                  <a:ext uri="{FF2B5EF4-FFF2-40B4-BE49-F238E27FC236}">
                    <a16:creationId xmlns:a16="http://schemas.microsoft.com/office/drawing/2014/main" id="{653AC8D5-3AF0-9F48-A808-ACE0B7B287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2200" y="116632"/>
                <a:ext cx="2844824" cy="523846"/>
              </a:xfrm>
              <a:prstGeom prst="rect">
                <a:avLst/>
              </a:prstGeom>
              <a:blipFill>
                <a:blip r:embed="rId5"/>
                <a:stretch>
                  <a:fillRect l="-1778" t="-14286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63">
                <a:extLst>
                  <a:ext uri="{FF2B5EF4-FFF2-40B4-BE49-F238E27FC236}">
                    <a16:creationId xmlns:a16="http://schemas.microsoft.com/office/drawing/2014/main" id="{DE87C6D4-C3E1-A94F-B294-ED0DCFB901BA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179512" y="3779424"/>
                <a:ext cx="3240360" cy="991318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US" sz="2800" dirty="0">
                    <a:latin typeface="+mn-lt"/>
                    <a:ea typeface="American Typewriter" charset="0"/>
                    <a:cs typeface="American Typewriter" charset="0"/>
                  </a:rPr>
                  <a:t>Pick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800" dirty="0">
                    <a:latin typeface="+mn-lt"/>
                    <a:ea typeface="American Typewriter" charset="0"/>
                    <a:cs typeface="American Typewriter" charset="0"/>
                  </a:rPr>
                  <a:t> random numbers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800" dirty="0">
                    <a:latin typeface="+mn-lt"/>
                    <a:ea typeface="American Typewriter" charset="0"/>
                    <a:cs typeface="American Typewriter" charset="0"/>
                  </a:rPr>
                  <a:t> </a:t>
                </a:r>
              </a:p>
            </p:txBody>
          </p:sp>
        </mc:Choice>
        <mc:Fallback xmlns="">
          <p:sp>
            <p:nvSpPr>
              <p:cNvPr id="8" name="Rectangle 63">
                <a:extLst>
                  <a:ext uri="{FF2B5EF4-FFF2-40B4-BE49-F238E27FC236}">
                    <a16:creationId xmlns:a16="http://schemas.microsoft.com/office/drawing/2014/main" id="{DE87C6D4-C3E1-A94F-B294-ED0DCFB901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512" y="3779424"/>
                <a:ext cx="3240360" cy="991318"/>
              </a:xfrm>
              <a:prstGeom prst="rect">
                <a:avLst/>
              </a:prstGeom>
              <a:blipFill>
                <a:blip r:embed="rId6"/>
                <a:stretch>
                  <a:fillRect l="-3516" t="-3797" b="-139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63">
                <a:extLst>
                  <a:ext uri="{FF2B5EF4-FFF2-40B4-BE49-F238E27FC236}">
                    <a16:creationId xmlns:a16="http://schemas.microsoft.com/office/drawing/2014/main" id="{C6C5F283-E857-004C-A9AD-4E20977F10DD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6300192" y="3789040"/>
                <a:ext cx="3240360" cy="991318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US" sz="2800" dirty="0">
                    <a:latin typeface="+mn-lt"/>
                    <a:ea typeface="American Typewriter" charset="0"/>
                    <a:cs typeface="American Typewriter" charset="0"/>
                  </a:rPr>
                  <a:t>Pick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800" dirty="0">
                    <a:latin typeface="+mn-lt"/>
                    <a:ea typeface="American Typewriter" charset="0"/>
                    <a:cs typeface="American Typewriter" charset="0"/>
                  </a:rPr>
                  <a:t> random numbers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800" dirty="0">
                    <a:latin typeface="+mn-lt"/>
                    <a:ea typeface="American Typewriter" charset="0"/>
                    <a:cs typeface="American Typewriter" charset="0"/>
                  </a:rPr>
                  <a:t> </a:t>
                </a:r>
              </a:p>
            </p:txBody>
          </p:sp>
        </mc:Choice>
        <mc:Fallback xmlns="">
          <p:sp>
            <p:nvSpPr>
              <p:cNvPr id="9" name="Rectangle 63">
                <a:extLst>
                  <a:ext uri="{FF2B5EF4-FFF2-40B4-BE49-F238E27FC236}">
                    <a16:creationId xmlns:a16="http://schemas.microsoft.com/office/drawing/2014/main" id="{C6C5F283-E857-004C-A9AD-4E20977F10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0192" y="3789040"/>
                <a:ext cx="3240360" cy="991318"/>
              </a:xfrm>
              <a:prstGeom prst="rect">
                <a:avLst/>
              </a:prstGeom>
              <a:blipFill>
                <a:blip r:embed="rId7"/>
                <a:stretch>
                  <a:fillRect l="-3516" t="-2532" b="-139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0ABE6B9C-53D2-D649-A46B-31963A24E092}"/>
                  </a:ext>
                </a:extLst>
              </p:cNvPr>
              <p:cNvSpPr/>
              <p:nvPr/>
            </p:nvSpPr>
            <p:spPr>
              <a:xfrm>
                <a:off x="2555776" y="1628800"/>
                <a:ext cx="410625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sz="2800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𝑯</m:t>
                    </m:r>
                    <m:d>
                      <m:dPr>
                        <m:ctrlPr>
                          <a:rPr lang="en-US" sz="28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b="1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1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800" b="1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e>
                    </m:d>
                    <m:r>
                      <a:rPr lang="en-US" sz="2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28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…,</m:t>
                    </m:r>
                    <m:r>
                      <a:rPr lang="en-US" sz="28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sz="28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sz="28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2800" dirty="0">
                    <a:solidFill>
                      <a:prstClr val="black"/>
                    </a:solidFill>
                    <a:ea typeface="American Typewriter" charset="0"/>
                    <a:cs typeface="American Typewriter" charset="0"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0ABE6B9C-53D2-D649-A46B-31963A24E0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5776" y="1628800"/>
                <a:ext cx="4106252" cy="523220"/>
              </a:xfrm>
              <a:prstGeom prst="rect">
                <a:avLst/>
              </a:prstGeom>
              <a:blipFill>
                <a:blip r:embed="rId8"/>
                <a:stretch>
                  <a:fillRect l="-1538" b="-190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581443C-1DF0-744C-AE27-39EDFDED2D78}"/>
              </a:ext>
            </a:extLst>
          </p:cNvPr>
          <p:cNvCxnSpPr/>
          <p:nvPr/>
        </p:nvCxnSpPr>
        <p:spPr>
          <a:xfrm>
            <a:off x="2411760" y="3501008"/>
            <a:ext cx="3960440" cy="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headEnd type="triangle"/>
            <a:tailEnd type="non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5C7C2EF8-E9D3-5546-9758-0D1A54672F54}"/>
                  </a:ext>
                </a:extLst>
              </p:cNvPr>
              <p:cNvSpPr/>
              <p:nvPr/>
            </p:nvSpPr>
            <p:spPr>
              <a:xfrm>
                <a:off x="2411760" y="2898850"/>
                <a:ext cx="408983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sz="28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sz="28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2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800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𝑯</m:t>
                    </m:r>
                    <m:d>
                      <m:dPr>
                        <m:ctrlPr>
                          <a:rPr lang="en-US" sz="28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b="1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1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sz="2800" b="1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e>
                    </m:d>
                    <m:r>
                      <a:rPr lang="en-US" sz="28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…,</m:t>
                    </m:r>
                    <m:r>
                      <a:rPr lang="en-US" sz="28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sz="28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sz="28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2800" dirty="0">
                    <a:solidFill>
                      <a:prstClr val="black"/>
                    </a:solidFill>
                    <a:ea typeface="American Typewriter" charset="0"/>
                    <a:cs typeface="American Typewriter" charset="0"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5C7C2EF8-E9D3-5546-9758-0D1A54672F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1760" y="2898850"/>
                <a:ext cx="4089838" cy="523220"/>
              </a:xfrm>
              <a:prstGeom prst="rect">
                <a:avLst/>
              </a:prstGeom>
              <a:blipFill>
                <a:blip r:embed="rId9"/>
                <a:stretch>
                  <a:fillRect l="-1858" b="-170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63">
                <a:extLst>
                  <a:ext uri="{FF2B5EF4-FFF2-40B4-BE49-F238E27FC236}">
                    <a16:creationId xmlns:a16="http://schemas.microsoft.com/office/drawing/2014/main" id="{A3D2AAD4-415D-E544-837C-FEBF126B1FA5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971600" y="5091107"/>
                <a:ext cx="7473879" cy="523846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US" sz="2800" dirty="0">
                    <a:latin typeface="+mn-lt"/>
                    <a:ea typeface="American Typewriter" charset="0"/>
                    <a:cs typeface="American Typewriter" charset="0"/>
                  </a:rPr>
                  <a:t>There is a common number (say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800" dirty="0">
                    <a:latin typeface="+mn-lt"/>
                    <a:ea typeface="American Typewriter" charset="0"/>
                    <a:cs typeface="American Typewriter" charset="0"/>
                  </a:rPr>
                  <a:t> </a:t>
                </a:r>
                <a:r>
                  <a:rPr lang="en-US" sz="2800" dirty="0" err="1">
                    <a:latin typeface="+mn-lt"/>
                    <a:ea typeface="American Typewriter" charset="0"/>
                    <a:cs typeface="American Typewriter" charset="0"/>
                  </a:rPr>
                  <a:t>w.h.p</a:t>
                </a:r>
                <a:r>
                  <a:rPr lang="en-US" sz="2800" dirty="0">
                    <a:latin typeface="+mn-lt"/>
                    <a:ea typeface="American Typewriter" charset="0"/>
                    <a:cs typeface="American Typewriter" charset="0"/>
                  </a:rPr>
                  <a:t>.) </a:t>
                </a:r>
              </a:p>
            </p:txBody>
          </p:sp>
        </mc:Choice>
        <mc:Fallback xmlns="">
          <p:sp>
            <p:nvSpPr>
              <p:cNvPr id="12" name="Rectangle 63">
                <a:extLst>
                  <a:ext uri="{FF2B5EF4-FFF2-40B4-BE49-F238E27FC236}">
                    <a16:creationId xmlns:a16="http://schemas.microsoft.com/office/drawing/2014/main" id="{A3D2AAD4-415D-E544-837C-FEBF126B1F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600" y="5091107"/>
                <a:ext cx="7473879" cy="523846"/>
              </a:xfrm>
              <a:prstGeom prst="rect">
                <a:avLst/>
              </a:prstGeom>
              <a:blipFill>
                <a:blip r:embed="rId10"/>
                <a:stretch>
                  <a:fillRect l="-1698" t="-11905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63">
                <a:extLst>
                  <a:ext uri="{FF2B5EF4-FFF2-40B4-BE49-F238E27FC236}">
                    <a16:creationId xmlns:a16="http://schemas.microsoft.com/office/drawing/2014/main" id="{56467B99-19AF-B542-ABDE-3667ACBB1968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974846" y="5733256"/>
                <a:ext cx="7473879" cy="939180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US" sz="2800" dirty="0">
                    <a:latin typeface="+mn-lt"/>
                    <a:ea typeface="American Typewriter" charset="0"/>
                    <a:cs typeface="American Typewriter" charset="0"/>
                  </a:rPr>
                  <a:t>Alice and Bob can detect it in time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>
                    <a:latin typeface="+mn-lt"/>
                    <a:ea typeface="American Typewriter" charset="0"/>
                    <a:cs typeface="American Typewriter" charset="0"/>
                  </a:rPr>
                  <a:t>, and they set it as their shared key.</a:t>
                </a:r>
              </a:p>
            </p:txBody>
          </p:sp>
        </mc:Choice>
        <mc:Fallback xmlns="">
          <p:sp>
            <p:nvSpPr>
              <p:cNvPr id="13" name="Rectangle 63">
                <a:extLst>
                  <a:ext uri="{FF2B5EF4-FFF2-40B4-BE49-F238E27FC236}">
                    <a16:creationId xmlns:a16="http://schemas.microsoft.com/office/drawing/2014/main" id="{56467B99-19AF-B542-ABDE-3667ACBB19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4846" y="5733256"/>
                <a:ext cx="7473879" cy="939180"/>
              </a:xfrm>
              <a:prstGeom prst="rect">
                <a:avLst/>
              </a:prstGeom>
              <a:blipFill>
                <a:blip r:embed="rId11"/>
                <a:stretch>
                  <a:fillRect l="-1698" t="-6667" r="-1528" b="-18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>
            <a:extLst>
              <a:ext uri="{FF2B5EF4-FFF2-40B4-BE49-F238E27FC236}">
                <a16:creationId xmlns:a16="http://schemas.microsoft.com/office/drawing/2014/main" id="{2BD1C44F-7A01-F949-83AB-B6CCCAF6817E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274" t="16519" r="7640"/>
          <a:stretch/>
        </p:blipFill>
        <p:spPr>
          <a:xfrm>
            <a:off x="8088658" y="4898936"/>
            <a:ext cx="713641" cy="843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721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1">
            <a:extLst>
              <a:ext uri="{FF2B5EF4-FFF2-40B4-BE49-F238E27FC236}">
                <a16:creationId xmlns:a16="http://schemas.microsoft.com/office/drawing/2014/main" id="{D0BCA042-7756-9C4E-952E-DD3DD09C5B5A}"/>
              </a:ext>
            </a:extLst>
          </p:cNvPr>
          <p:cNvSpPr txBox="1">
            <a:spLocks/>
          </p:cNvSpPr>
          <p:nvPr/>
        </p:nvSpPr>
        <p:spPr>
          <a:xfrm>
            <a:off x="20543" y="476672"/>
            <a:ext cx="8712968" cy="792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rgbClr val="891637"/>
                </a:solidFill>
                <a:latin typeface="Calibri" panose="020F0502020204030204" pitchFamily="34" charset="0"/>
                <a:ea typeface="Cambria Math" pitchFamily="18" charset="0"/>
                <a:cs typeface="Arial Unicode MS" pitchFamily="34" charset="-128"/>
              </a:rPr>
              <a:t>Merkle’s Idea</a:t>
            </a:r>
            <a:endParaRPr lang="en-US" sz="2400" i="1" dirty="0">
              <a:solidFill>
                <a:srgbClr val="891637"/>
              </a:solidFill>
              <a:latin typeface="Calibri" panose="020F0502020204030204" pitchFamily="34" charset="0"/>
              <a:ea typeface="Cambria Math" pitchFamily="18" charset="0"/>
              <a:cs typeface="Arial Unicode MS" pitchFamily="34" charset="-128"/>
            </a:endParaRPr>
          </a:p>
        </p:txBody>
      </p:sp>
      <p:pic>
        <p:nvPicPr>
          <p:cNvPr id="4" name="Picture 3" descr="https://encrypted-tbn1.gstatic.com/images?q=tbn:ANd9GcRMqz810dqY5w4yvvGMx0LZ98j9pT_RRanjEhtqGQxcgqYwtJbx">
            <a:extLst>
              <a:ext uri="{FF2B5EF4-FFF2-40B4-BE49-F238E27FC236}">
                <a16:creationId xmlns:a16="http://schemas.microsoft.com/office/drawing/2014/main" id="{53DDE9FF-9404-DA42-B832-88A89D77C2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68" y="1863935"/>
            <a:ext cx="1647972" cy="1647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4573647-B1BC-5340-A540-2702B05758BC}"/>
              </a:ext>
            </a:extLst>
          </p:cNvPr>
          <p:cNvCxnSpPr/>
          <p:nvPr/>
        </p:nvCxnSpPr>
        <p:spPr>
          <a:xfrm>
            <a:off x="2396807" y="2230958"/>
            <a:ext cx="3960440" cy="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headEnd type="none"/>
            <a:tailEnd type="arrow"/>
          </a:ln>
          <a:effectLst/>
        </p:spPr>
      </p:cxnSp>
      <p:pic>
        <p:nvPicPr>
          <p:cNvPr id="6" name="Picture 4" descr="https://encrypted-tbn3.gstatic.com/images?q=tbn:ANd9GcSRoJblC7gZo6LVPNnJ-9PTS0ivFVMUVbOYWggxnyWgybZquE070Q">
            <a:extLst>
              <a:ext uri="{FF2B5EF4-FFF2-40B4-BE49-F238E27FC236}">
                <a16:creationId xmlns:a16="http://schemas.microsoft.com/office/drawing/2014/main" id="{D11F9B7C-BC4E-9B4A-85CC-6E35170E4C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6258" y="1871756"/>
            <a:ext cx="1016248" cy="1652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3">
                <a:extLst>
                  <a:ext uri="{FF2B5EF4-FFF2-40B4-BE49-F238E27FC236}">
                    <a16:creationId xmlns:a16="http://schemas.microsoft.com/office/drawing/2014/main" id="{653AC8D5-3AF0-9F48-A808-ACE0B7B28712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6372200" y="116632"/>
                <a:ext cx="2844824" cy="523846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US" sz="1800" dirty="0">
                    <a:latin typeface="+mn-lt"/>
                    <a:ea typeface="American Typewriter" charset="0"/>
                    <a:cs typeface="American Typewriter" charset="0"/>
                  </a:rPr>
                  <a:t>Assume that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  <a:ea typeface="American Typewriter" charset="0"/>
                        <a:cs typeface="American Typewriter" charset="0"/>
                      </a:rPr>
                      <m:t>𝐻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American Typewriter" charset="0"/>
                        <a:cs typeface="American Typewriter" charset="0"/>
                      </a:rPr>
                      <m:t>: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→[</m:t>
                    </m:r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1800" dirty="0">
                    <a:latin typeface="+mn-lt"/>
                    <a:ea typeface="American Typewriter" charset="0"/>
                    <a:cs typeface="American Typewriter" charset="0"/>
                  </a:rPr>
                  <a:t> is an injective OWF.</a:t>
                </a:r>
              </a:p>
            </p:txBody>
          </p:sp>
        </mc:Choice>
        <mc:Fallback xmlns="">
          <p:sp>
            <p:nvSpPr>
              <p:cNvPr id="7" name="Rectangle 63">
                <a:extLst>
                  <a:ext uri="{FF2B5EF4-FFF2-40B4-BE49-F238E27FC236}">
                    <a16:creationId xmlns:a16="http://schemas.microsoft.com/office/drawing/2014/main" id="{653AC8D5-3AF0-9F48-A808-ACE0B7B287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2200" y="116632"/>
                <a:ext cx="2844824" cy="523846"/>
              </a:xfrm>
              <a:prstGeom prst="rect">
                <a:avLst/>
              </a:prstGeom>
              <a:blipFill>
                <a:blip r:embed="rId5"/>
                <a:stretch>
                  <a:fillRect l="-1778" t="-14286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63">
                <a:extLst>
                  <a:ext uri="{FF2B5EF4-FFF2-40B4-BE49-F238E27FC236}">
                    <a16:creationId xmlns:a16="http://schemas.microsoft.com/office/drawing/2014/main" id="{DE87C6D4-C3E1-A94F-B294-ED0DCFB901BA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179512" y="3779424"/>
                <a:ext cx="3240360" cy="991318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US" sz="2800" dirty="0">
                    <a:latin typeface="+mn-lt"/>
                    <a:ea typeface="American Typewriter" charset="0"/>
                    <a:cs typeface="American Typewriter" charset="0"/>
                  </a:rPr>
                  <a:t>Pick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800" dirty="0">
                    <a:latin typeface="+mn-lt"/>
                    <a:ea typeface="American Typewriter" charset="0"/>
                    <a:cs typeface="American Typewriter" charset="0"/>
                  </a:rPr>
                  <a:t> random numbers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800" dirty="0">
                    <a:latin typeface="+mn-lt"/>
                    <a:ea typeface="American Typewriter" charset="0"/>
                    <a:cs typeface="American Typewriter" charset="0"/>
                  </a:rPr>
                  <a:t> </a:t>
                </a:r>
              </a:p>
            </p:txBody>
          </p:sp>
        </mc:Choice>
        <mc:Fallback xmlns="">
          <p:sp>
            <p:nvSpPr>
              <p:cNvPr id="8" name="Rectangle 63">
                <a:extLst>
                  <a:ext uri="{FF2B5EF4-FFF2-40B4-BE49-F238E27FC236}">
                    <a16:creationId xmlns:a16="http://schemas.microsoft.com/office/drawing/2014/main" id="{DE87C6D4-C3E1-A94F-B294-ED0DCFB901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512" y="3779424"/>
                <a:ext cx="3240360" cy="991318"/>
              </a:xfrm>
              <a:prstGeom prst="rect">
                <a:avLst/>
              </a:prstGeom>
              <a:blipFill>
                <a:blip r:embed="rId6"/>
                <a:stretch>
                  <a:fillRect l="-3516" t="-3797" b="-139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63">
                <a:extLst>
                  <a:ext uri="{FF2B5EF4-FFF2-40B4-BE49-F238E27FC236}">
                    <a16:creationId xmlns:a16="http://schemas.microsoft.com/office/drawing/2014/main" id="{C6C5F283-E857-004C-A9AD-4E20977F10DD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6300192" y="3789040"/>
                <a:ext cx="3240360" cy="991318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US" sz="2800" dirty="0">
                    <a:latin typeface="+mn-lt"/>
                    <a:ea typeface="American Typewriter" charset="0"/>
                    <a:cs typeface="American Typewriter" charset="0"/>
                  </a:rPr>
                  <a:t>Pick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800" dirty="0">
                    <a:latin typeface="+mn-lt"/>
                    <a:ea typeface="American Typewriter" charset="0"/>
                    <a:cs typeface="American Typewriter" charset="0"/>
                  </a:rPr>
                  <a:t> random numbers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800" dirty="0">
                    <a:latin typeface="+mn-lt"/>
                    <a:ea typeface="American Typewriter" charset="0"/>
                    <a:cs typeface="American Typewriter" charset="0"/>
                  </a:rPr>
                  <a:t> </a:t>
                </a:r>
              </a:p>
            </p:txBody>
          </p:sp>
        </mc:Choice>
        <mc:Fallback xmlns="">
          <p:sp>
            <p:nvSpPr>
              <p:cNvPr id="9" name="Rectangle 63">
                <a:extLst>
                  <a:ext uri="{FF2B5EF4-FFF2-40B4-BE49-F238E27FC236}">
                    <a16:creationId xmlns:a16="http://schemas.microsoft.com/office/drawing/2014/main" id="{C6C5F283-E857-004C-A9AD-4E20977F10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0192" y="3789040"/>
                <a:ext cx="3240360" cy="991318"/>
              </a:xfrm>
              <a:prstGeom prst="rect">
                <a:avLst/>
              </a:prstGeom>
              <a:blipFill>
                <a:blip r:embed="rId7"/>
                <a:stretch>
                  <a:fillRect l="-3516" t="-2532" b="-139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0ABE6B9C-53D2-D649-A46B-31963A24E092}"/>
                  </a:ext>
                </a:extLst>
              </p:cNvPr>
              <p:cNvSpPr/>
              <p:nvPr/>
            </p:nvSpPr>
            <p:spPr>
              <a:xfrm>
                <a:off x="2555776" y="1628800"/>
                <a:ext cx="410625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sz="2800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𝑯</m:t>
                    </m:r>
                    <m:d>
                      <m:dPr>
                        <m:ctrlPr>
                          <a:rPr lang="en-US" sz="28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b="1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1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800" b="1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e>
                    </m:d>
                    <m:r>
                      <a:rPr lang="en-US" sz="2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28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…,</m:t>
                    </m:r>
                    <m:r>
                      <a:rPr lang="en-US" sz="28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sz="28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sz="28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2800" dirty="0">
                    <a:solidFill>
                      <a:prstClr val="black"/>
                    </a:solidFill>
                    <a:ea typeface="American Typewriter" charset="0"/>
                    <a:cs typeface="American Typewriter" charset="0"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0ABE6B9C-53D2-D649-A46B-31963A24E0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5776" y="1628800"/>
                <a:ext cx="4106252" cy="523220"/>
              </a:xfrm>
              <a:prstGeom prst="rect">
                <a:avLst/>
              </a:prstGeom>
              <a:blipFill>
                <a:blip r:embed="rId8"/>
                <a:stretch>
                  <a:fillRect l="-1538" b="-190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581443C-1DF0-744C-AE27-39EDFDED2D78}"/>
              </a:ext>
            </a:extLst>
          </p:cNvPr>
          <p:cNvCxnSpPr/>
          <p:nvPr/>
        </p:nvCxnSpPr>
        <p:spPr>
          <a:xfrm>
            <a:off x="2411760" y="3501008"/>
            <a:ext cx="3960440" cy="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headEnd type="triangle"/>
            <a:tailEnd type="non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5C7C2EF8-E9D3-5546-9758-0D1A54672F54}"/>
                  </a:ext>
                </a:extLst>
              </p:cNvPr>
              <p:cNvSpPr/>
              <p:nvPr/>
            </p:nvSpPr>
            <p:spPr>
              <a:xfrm>
                <a:off x="2411760" y="2898850"/>
                <a:ext cx="408983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sz="28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sz="28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2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800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𝑯</m:t>
                    </m:r>
                    <m:d>
                      <m:dPr>
                        <m:ctrlPr>
                          <a:rPr lang="en-US" sz="28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b="1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1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sz="2800" b="1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e>
                    </m:d>
                    <m:r>
                      <a:rPr lang="en-US" sz="28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…,</m:t>
                    </m:r>
                    <m:r>
                      <a:rPr lang="en-US" sz="28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sz="28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sz="28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2800" dirty="0">
                    <a:solidFill>
                      <a:prstClr val="black"/>
                    </a:solidFill>
                    <a:ea typeface="American Typewriter" charset="0"/>
                    <a:cs typeface="American Typewriter" charset="0"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5C7C2EF8-E9D3-5546-9758-0D1A54672F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1760" y="2898850"/>
                <a:ext cx="4089838" cy="523220"/>
              </a:xfrm>
              <a:prstGeom prst="rect">
                <a:avLst/>
              </a:prstGeom>
              <a:blipFill>
                <a:blip r:embed="rId9"/>
                <a:stretch>
                  <a:fillRect l="-1858" b="-170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63">
            <a:extLst>
              <a:ext uri="{FF2B5EF4-FFF2-40B4-BE49-F238E27FC236}">
                <a16:creationId xmlns:a16="http://schemas.microsoft.com/office/drawing/2014/main" id="{56467B99-19AF-B542-ABDE-3667ACBB1968}"/>
              </a:ext>
            </a:extLst>
          </p:cNvPr>
          <p:cNvSpPr txBox="1">
            <a:spLocks noChangeArrowheads="1"/>
          </p:cNvSpPr>
          <p:nvPr/>
        </p:nvSpPr>
        <p:spPr>
          <a:xfrm>
            <a:off x="827584" y="4830992"/>
            <a:ext cx="8169154" cy="93918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dirty="0">
                <a:latin typeface="+mn-lt"/>
                <a:ea typeface="American Typewriter" charset="0"/>
                <a:cs typeface="American Typewriter" charset="0"/>
              </a:rPr>
              <a:t>How long does it take </a:t>
            </a:r>
            <a:r>
              <a:rPr lang="en-US" sz="2800" b="1" dirty="0">
                <a:solidFill>
                  <a:srgbClr val="FF0000"/>
                </a:solidFill>
                <a:latin typeface="+mn-lt"/>
                <a:ea typeface="American Typewriter" charset="0"/>
                <a:cs typeface="American Typewriter" charset="0"/>
              </a:rPr>
              <a:t>Eve</a:t>
            </a:r>
            <a:r>
              <a:rPr lang="en-US" sz="2800" dirty="0">
                <a:latin typeface="+mn-lt"/>
                <a:ea typeface="American Typewriter" charset="0"/>
                <a:cs typeface="American Typewriter" charset="0"/>
              </a:rPr>
              <a:t> to compute the shared key?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63">
                <a:extLst>
                  <a:ext uri="{FF2B5EF4-FFF2-40B4-BE49-F238E27FC236}">
                    <a16:creationId xmlns:a16="http://schemas.microsoft.com/office/drawing/2014/main" id="{CA6790F2-A9AB-C54A-AED1-6C1A8197AE25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827584" y="5730180"/>
                <a:ext cx="8169154" cy="939180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US" sz="2800" dirty="0">
                    <a:latin typeface="+mn-lt"/>
                    <a:ea typeface="American Typewriter" charset="0"/>
                    <a:cs typeface="American Typewriter" charset="0"/>
                  </a:rPr>
                  <a:t>She knows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American Typewriter" charset="0"/>
                        <a:cs typeface="American Typewriter" charset="0"/>
                      </a:rPr>
                      <m:t>𝑖</m:t>
                    </m:r>
                  </m:oMath>
                </a14:m>
                <a:r>
                  <a:rPr lang="en-US" sz="2800" dirty="0">
                    <a:latin typeface="+mn-lt"/>
                    <a:ea typeface="American Typewriter" charset="0"/>
                    <a:cs typeface="American Typewriter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American Typewriter" charset="0"/>
                        <a:cs typeface="American Typewriter" charset="0"/>
                      </a:rPr>
                      <m:t>𝑗</m:t>
                    </m:r>
                  </m:oMath>
                </a14:m>
                <a:r>
                  <a:rPr lang="en-US" sz="2800" dirty="0">
                    <a:latin typeface="+mn-lt"/>
                    <a:ea typeface="American Typewriter" charset="0"/>
                    <a:cs typeface="American Typewriter" charset="0"/>
                  </a:rPr>
                  <a:t>, but she needs to invert the OWF. Assuming the OWF is very strong, that is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merican Typewriter" charset="0"/>
                      </a:rPr>
                      <m:t>Ω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merican Typewriter" charset="0"/>
                      </a:rPr>
                      <m:t>(</m:t>
                    </m:r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>
                    <a:latin typeface="+mn-lt"/>
                    <a:ea typeface="American Typewriter" charset="0"/>
                    <a:cs typeface="American Typewriter" charset="0"/>
                  </a:rPr>
                  <a:t> time!</a:t>
                </a:r>
              </a:p>
            </p:txBody>
          </p:sp>
        </mc:Choice>
        <mc:Fallback xmlns="">
          <p:sp>
            <p:nvSpPr>
              <p:cNvPr id="15" name="Rectangle 63">
                <a:extLst>
                  <a:ext uri="{FF2B5EF4-FFF2-40B4-BE49-F238E27FC236}">
                    <a16:creationId xmlns:a16="http://schemas.microsoft.com/office/drawing/2014/main" id="{CA6790F2-A9AB-C54A-AED1-6C1A8197AE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584" y="5730180"/>
                <a:ext cx="8169154" cy="939180"/>
              </a:xfrm>
              <a:prstGeom prst="rect">
                <a:avLst/>
              </a:prstGeom>
              <a:blipFill>
                <a:blip r:embed="rId10"/>
                <a:stretch>
                  <a:fillRect l="-1398" t="-6667" b="-18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77207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44388</TotalTime>
  <Words>2326</Words>
  <Application>Microsoft Macintosh PowerPoint</Application>
  <PresentationFormat>On-screen Show (4:3)</PresentationFormat>
  <Paragraphs>296</Paragraphs>
  <Slides>37</Slides>
  <Notes>37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3" baseType="lpstr">
      <vt:lpstr>American Typewriter</vt:lpstr>
      <vt:lpstr>Arial</vt:lpstr>
      <vt:lpstr>Calibri</vt:lpstr>
      <vt:lpstr>Cambria Math</vt:lpstr>
      <vt:lpstr>System Font Regular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Vinodv</dc:creator>
  <cp:lastModifiedBy>Vinod Vaikuntanathan</cp:lastModifiedBy>
  <cp:revision>1060</cp:revision>
  <dcterms:created xsi:type="dcterms:W3CDTF">2014-03-14T23:52:55Z</dcterms:created>
  <dcterms:modified xsi:type="dcterms:W3CDTF">2021-10-04T18:43:01Z</dcterms:modified>
</cp:coreProperties>
</file>